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99" r:id="rId3"/>
    <p:sldId id="296" r:id="rId4"/>
    <p:sldId id="320" r:id="rId5"/>
    <p:sldId id="260" r:id="rId6"/>
    <p:sldId id="289" r:id="rId7"/>
    <p:sldId id="317" r:id="rId8"/>
    <p:sldId id="318" r:id="rId9"/>
    <p:sldId id="319" r:id="rId10"/>
    <p:sldId id="316" r:id="rId11"/>
    <p:sldId id="304" r:id="rId12"/>
    <p:sldId id="293" r:id="rId13"/>
    <p:sldId id="310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7F2851BA-04B1-48E4-9558-EDA5EFF60A7A}">
  <a:tblStyle styleId="{7F2851BA-04B1-48E4-9558-EDA5EFF60A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8"/>
    <p:restoredTop sz="94674"/>
  </p:normalViewPr>
  <p:slideViewPr>
    <p:cSldViewPr snapToGrid="0">
      <p:cViewPr varScale="1">
        <p:scale>
          <a:sx n="110" d="100"/>
          <a:sy n="110" d="100"/>
        </p:scale>
        <p:origin x="56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86897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53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40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099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0404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6228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3192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9040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941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9144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6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0" y="4493605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0" y="4584075"/>
            <a:ext cx="9144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85800" y="2601425"/>
            <a:ext cx="58104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3398538" y="1599538"/>
            <a:ext cx="2346925" cy="19444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038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Shape 26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tyle A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0" y="0"/>
            <a:ext cx="9144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85" name="Shape 85"/>
          <p:cNvSpPr/>
          <p:nvPr/>
        </p:nvSpPr>
        <p:spPr>
          <a:xfrm>
            <a:off x="0" y="500625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0" y="4333125"/>
            <a:ext cx="9144000" cy="8103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0" y="0"/>
            <a:ext cx="2472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78" name="Shape 78"/>
          <p:cNvSpPr/>
          <p:nvPr/>
        </p:nvSpPr>
        <p:spPr>
          <a:xfrm>
            <a:off x="0" y="500625"/>
            <a:ext cx="2472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0" y="1553406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3691500"/>
            <a:ext cx="2472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800" cy="10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■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7" r:id="rId3"/>
    <p:sldLayoutId id="2147483660" r:id="rId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mode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312088" y="3126212"/>
            <a:ext cx="8155419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ru-RU" sz="2800" b="0" dirty="0" smtClean="0">
                <a:latin typeface="Bebas Neue Book" charset="0"/>
                <a:ea typeface="Bebas Neue Book" charset="0"/>
                <a:cs typeface="Bebas Neue Book" charset="0"/>
              </a:rPr>
              <a:t>Дизайн-проект </a:t>
            </a:r>
            <a:r>
              <a:rPr lang="ru-RU" sz="2800" b="0" dirty="0">
                <a:latin typeface="Bebas Neue Book" charset="0"/>
                <a:ea typeface="Bebas Neue Book" charset="0"/>
                <a:cs typeface="Bebas Neue Book" charset="0"/>
              </a:rPr>
              <a:t>благоустройства общественного пространства по адресу: </a:t>
            </a:r>
            <a:r>
              <a:rPr lang="ru-RU" sz="3200" b="0" dirty="0">
                <a:latin typeface="Bebas Neue Book" charset="0"/>
                <a:ea typeface="Bebas Neue Book" charset="0"/>
                <a:cs typeface="Bebas Neue Book" charset="0"/>
              </a:rPr>
              <a:t/>
            </a:r>
            <a:br>
              <a:rPr lang="ru-RU" sz="3200" b="0" dirty="0">
                <a:latin typeface="Bebas Neue Book" charset="0"/>
                <a:ea typeface="Bebas Neue Book" charset="0"/>
                <a:cs typeface="Bebas Neue Book" charset="0"/>
              </a:rPr>
            </a:br>
            <a:r>
              <a:rPr lang="ru-RU" sz="2000" b="0" dirty="0">
                <a:latin typeface="Bebas Neue Book" charset="0"/>
                <a:ea typeface="Bebas Neue Book" charset="0"/>
                <a:cs typeface="Bebas Neue Book" charset="0"/>
              </a:rPr>
              <a:t>Ростовская область, </a:t>
            </a:r>
            <a:r>
              <a:rPr lang="ru-RU" sz="2000" b="0" dirty="0" smtClean="0">
                <a:latin typeface="Bebas Neue Book" charset="0"/>
                <a:ea typeface="Bebas Neue Book" charset="0"/>
                <a:cs typeface="Bebas Neue Book" charset="0"/>
              </a:rPr>
              <a:t>Зерноградский </a:t>
            </a:r>
            <a:r>
              <a:rPr lang="ru-RU" sz="2000" b="0" dirty="0" smtClean="0">
                <a:latin typeface="Bebas Neue Book" charset="0"/>
                <a:ea typeface="Bebas Neue Book" charset="0"/>
                <a:cs typeface="Bebas Neue Book" charset="0"/>
              </a:rPr>
              <a:t>район, </a:t>
            </a:r>
            <a:r>
              <a:rPr lang="ru-RU" sz="2000" b="0" dirty="0" smtClean="0">
                <a:latin typeface="Bebas Neue Book" charset="0"/>
                <a:ea typeface="Bebas Neue Book" charset="0"/>
                <a:cs typeface="Bebas Neue Book" charset="0"/>
              </a:rPr>
              <a:t>город Зерноград, </a:t>
            </a:r>
            <a:r>
              <a:rPr lang="ru-RU" sz="2000" b="0" dirty="0" smtClean="0">
                <a:latin typeface="Bebas Neue Book" charset="0"/>
                <a:ea typeface="Bebas Neue Book" charset="0"/>
                <a:cs typeface="Bebas Neue Book" charset="0"/>
              </a:rPr>
              <a:t>по ул</a:t>
            </a:r>
            <a:r>
              <a:rPr lang="ru-RU" sz="2000" b="0" dirty="0">
                <a:latin typeface="Bebas Neue Book" charset="0"/>
                <a:ea typeface="Bebas Neue Book" charset="0"/>
                <a:cs typeface="Bebas Neue Book" charset="0"/>
              </a:rPr>
              <a:t>. </a:t>
            </a:r>
            <a:r>
              <a:rPr lang="ru-RU" sz="2000" b="0" dirty="0" err="1" smtClean="0">
                <a:latin typeface="Bebas Neue Book" charset="0"/>
                <a:ea typeface="Bebas Neue Book" charset="0"/>
                <a:cs typeface="Bebas Neue Book" charset="0"/>
              </a:rPr>
              <a:t>им.Чкалова</a:t>
            </a:r>
            <a:r>
              <a:rPr lang="ru-RU" sz="2000" b="0" dirty="0" smtClean="0">
                <a:latin typeface="Bebas Neue Book" charset="0"/>
                <a:ea typeface="Bebas Neue Book" charset="0"/>
                <a:cs typeface="Bebas Neue Book" charset="0"/>
              </a:rPr>
              <a:t> у здания детской поликлиники (ул. Чкалова д.13)</a:t>
            </a:r>
            <a:endParaRPr lang="en" sz="2000" b="0" dirty="0">
              <a:latin typeface="Bebas Neue Book" charset="0"/>
              <a:ea typeface="Bebas Neue Book" charset="0"/>
              <a:cs typeface="Bebas Neue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855" y="748144"/>
            <a:ext cx="90568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Bebas Neue" charset="0"/>
                <a:ea typeface="Bebas Neue" charset="0"/>
                <a:cs typeface="Bebas Neue" charset="0"/>
              </a:rPr>
              <a:t>Благоустройство сквера</a:t>
            </a:r>
            <a:endParaRPr lang="ru-RU" sz="6600" b="1" dirty="0">
              <a:solidFill>
                <a:schemeClr val="bg1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05" y="-47010"/>
            <a:ext cx="4726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2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.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Комфорт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6152" name="Picture 8" descr="Behance :: Editing outdoor furni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823" y="284020"/>
            <a:ext cx="3387724" cy="45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лавоч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1" y="1542379"/>
            <a:ext cx="4267941" cy="28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44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05" y="-160595"/>
            <a:ext cx="4726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3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.</a:t>
            </a: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Разнообразие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1030" name="Picture 6" descr="Картинки по запросу детская площад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7" y="947401"/>
            <a:ext cx="4243244" cy="27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краснодар парк галиц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173" y="947401"/>
            <a:ext cx="4184544" cy="27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89663" y="-173527"/>
            <a:ext cx="51115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4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.</a:t>
            </a: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экологичность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4984" y="4838493"/>
            <a:ext cx="2377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NEXT ART" charset="0"/>
                <a:ea typeface="NEXT ART" charset="0"/>
                <a:cs typeface="NEXT ART" charset="0"/>
              </a:rPr>
              <a:t>Дуб </a:t>
            </a:r>
            <a:r>
              <a:rPr lang="ru-RU" sz="900" b="1" dirty="0" err="1">
                <a:solidFill>
                  <a:schemeClr val="bg1"/>
                </a:solidFill>
                <a:latin typeface="NEXT ART" charset="0"/>
                <a:ea typeface="NEXT ART" charset="0"/>
                <a:cs typeface="NEXT ART" charset="0"/>
              </a:rPr>
              <a:t>черешчатыи</a:t>
            </a:r>
            <a:r>
              <a:rPr lang="ru-RU" sz="900" b="1" dirty="0">
                <a:solidFill>
                  <a:schemeClr val="bg1"/>
                </a:solidFill>
                <a:latin typeface="NEXT ART" charset="0"/>
                <a:ea typeface="NEXT ART" charset="0"/>
                <a:cs typeface="NEXT ART" charset="0"/>
              </a:rPr>
              <a:t>̆ '</a:t>
            </a:r>
            <a:r>
              <a:rPr lang="ru-RU" sz="900" b="1" dirty="0" err="1">
                <a:solidFill>
                  <a:schemeClr val="bg1"/>
                </a:solidFill>
                <a:latin typeface="NEXT ART" charset="0"/>
                <a:ea typeface="NEXT ART" charset="0"/>
                <a:cs typeface="NEXT ART" charset="0"/>
              </a:rPr>
              <a:t>Fastigiata</a:t>
            </a:r>
            <a:r>
              <a:rPr lang="ru-RU" sz="900" b="1" dirty="0">
                <a:solidFill>
                  <a:schemeClr val="bg1"/>
                </a:solidFill>
                <a:latin typeface="NEXT ART" charset="0"/>
                <a:ea typeface="NEXT ART" charset="0"/>
                <a:cs typeface="NEXT ART" charset="0"/>
              </a:rPr>
              <a:t>'</a:t>
            </a:r>
          </a:p>
        </p:txBody>
      </p:sp>
      <p:pic>
        <p:nvPicPr>
          <p:cNvPr id="3078" name="Picture 6" descr="Natural style rain garden, adjacent to townhouses on intercampus transit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94" y="380471"/>
            <a:ext cx="2643752" cy="420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rajoud-parc-Grenoble-Villeneuve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90" y="958835"/>
            <a:ext cx="2275433" cy="36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DR-four-freedoms09 « Landscape Architecture Works | Landez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" y="958836"/>
            <a:ext cx="3670598" cy="25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4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118" y="-133798"/>
            <a:ext cx="4726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5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.</a:t>
            </a: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идентичность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4106" name="Picture 10" descr="Картинки по запросу ле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1" y="974198"/>
            <a:ext cx="4980813" cy="33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ppyModern.RU | Детская площадка на даче своими руками (56 фото): безопасно, весело и полезно | http://happymodern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04" y="346364"/>
            <a:ext cx="3910831" cy="293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7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14" y="0"/>
            <a:ext cx="5143500" cy="51435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229100" y="1814945"/>
            <a:ext cx="464128" cy="46412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11727" y="193964"/>
            <a:ext cx="2999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Ситуационный план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5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791557"/>
              </p:ext>
            </p:extLst>
          </p:nvPr>
        </p:nvGraphicFramePr>
        <p:xfrm>
          <a:off x="2953471" y="55418"/>
          <a:ext cx="7047004" cy="4984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Acrobat Document" r:id="rId3" imgW="12831810" imgH="9075004" progId="Acrobat.Document.DC">
                  <p:embed/>
                </p:oleObj>
              </mc:Choice>
              <mc:Fallback>
                <p:oleObj name="Acrobat Document" r:id="rId3" imgW="12831810" imgH="90750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3471" y="55418"/>
                        <a:ext cx="7047004" cy="4984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9328" y="263236"/>
            <a:ext cx="29648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Беговая дорожка (велодорожка)</a:t>
            </a:r>
          </a:p>
          <a:p>
            <a:endParaRPr lang="ru-RU" dirty="0" smtClean="0"/>
          </a:p>
          <a:p>
            <a:r>
              <a:rPr lang="ru-RU" dirty="0" smtClean="0"/>
              <a:t>2 Баскетбольная площадка в 1 кольцо</a:t>
            </a:r>
          </a:p>
          <a:p>
            <a:endParaRPr lang="ru-RU" dirty="0" smtClean="0"/>
          </a:p>
          <a:p>
            <a:r>
              <a:rPr lang="ru-RU" dirty="0" smtClean="0"/>
              <a:t>3 Детская площадка</a:t>
            </a:r>
          </a:p>
          <a:p>
            <a:endParaRPr lang="ru-RU" dirty="0" smtClean="0"/>
          </a:p>
          <a:p>
            <a:r>
              <a:rPr lang="ru-RU" dirty="0" smtClean="0"/>
              <a:t>4 Центральная площадь сквера ( фонтан)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99708" y="1340453"/>
            <a:ext cx="872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81924" y="1846144"/>
            <a:ext cx="872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81924" y="2725449"/>
            <a:ext cx="872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202361" y="2309609"/>
            <a:ext cx="872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8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247">
            <a:extLst>
              <a:ext uri="{FF2B5EF4-FFF2-40B4-BE49-F238E27FC236}">
                <a16:creationId xmlns:a16="http://schemas.microsoft.com/office/drawing/2014/main" id="{E332071B-11AF-42EF-8085-823892A22E15}"/>
              </a:ext>
            </a:extLst>
          </p:cNvPr>
          <p:cNvSpPr/>
          <p:nvPr/>
        </p:nvSpPr>
        <p:spPr>
          <a:xfrm>
            <a:off x="3205568" y="3514933"/>
            <a:ext cx="3958296" cy="843144"/>
          </a:xfrm>
          <a:prstGeom prst="homePlate">
            <a:avLst>
              <a:gd name="adj" fmla="val 35440"/>
            </a:avLst>
          </a:prstGeom>
          <a:solidFill>
            <a:srgbClr val="94BF6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Shape 248">
            <a:extLst>
              <a:ext uri="{FF2B5EF4-FFF2-40B4-BE49-F238E27FC236}">
                <a16:creationId xmlns:a16="http://schemas.microsoft.com/office/drawing/2014/main" id="{21B5AE13-18EE-4EB7-8364-D185191B7646}"/>
              </a:ext>
            </a:extLst>
          </p:cNvPr>
          <p:cNvSpPr/>
          <p:nvPr/>
        </p:nvSpPr>
        <p:spPr>
          <a:xfrm>
            <a:off x="1452570" y="3534475"/>
            <a:ext cx="882600" cy="954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87AF6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254">
            <a:extLst>
              <a:ext uri="{FF2B5EF4-FFF2-40B4-BE49-F238E27FC236}">
                <a16:creationId xmlns:a16="http://schemas.microsoft.com/office/drawing/2014/main" id="{FDFB1DC7-067B-46BE-A042-8B943A4F8ABA}"/>
              </a:ext>
            </a:extLst>
          </p:cNvPr>
          <p:cNvSpPr/>
          <p:nvPr/>
        </p:nvSpPr>
        <p:spPr>
          <a:xfrm flipH="1">
            <a:off x="2331280" y="3545505"/>
            <a:ext cx="886800" cy="939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94BF6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3183745" y="2789511"/>
            <a:ext cx="2718300" cy="749700"/>
          </a:xfrm>
          <a:prstGeom prst="homePlate">
            <a:avLst>
              <a:gd name="adj" fmla="val 35440"/>
            </a:avLst>
          </a:prstGeom>
          <a:solidFill>
            <a:srgbClr val="12405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3183746" y="2054583"/>
            <a:ext cx="3488400" cy="749700"/>
          </a:xfrm>
          <a:prstGeom prst="homePlate">
            <a:avLst>
              <a:gd name="adj" fmla="val 35440"/>
            </a:avLst>
          </a:prstGeom>
          <a:solidFill>
            <a:srgbClr val="3B8D6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3183745" y="1309420"/>
            <a:ext cx="2227500" cy="749700"/>
          </a:xfrm>
          <a:prstGeom prst="homePlate">
            <a:avLst>
              <a:gd name="adj" fmla="val 35440"/>
            </a:avLst>
          </a:prstGeom>
          <a:solidFill>
            <a:srgbClr val="16575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3183746" y="559564"/>
            <a:ext cx="2554800" cy="749700"/>
          </a:xfrm>
          <a:prstGeom prst="homePlate">
            <a:avLst>
              <a:gd name="adj" fmla="val 35440"/>
            </a:avLst>
          </a:prstGeom>
          <a:solidFill>
            <a:srgbClr val="94BF6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" name="Shape 248"/>
          <p:cNvSpPr/>
          <p:nvPr/>
        </p:nvSpPr>
        <p:spPr>
          <a:xfrm>
            <a:off x="2323012" y="363038"/>
            <a:ext cx="882600" cy="954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236"/>
                </a:lnTo>
                <a:lnTo>
                  <a:pt x="120000" y="120000"/>
                </a:lnTo>
                <a:lnTo>
                  <a:pt x="311" y="103519"/>
                </a:lnTo>
                <a:cubicBezTo>
                  <a:pt x="497" y="69012"/>
                  <a:pt x="-151" y="34506"/>
                  <a:pt x="33" y="0"/>
                </a:cubicBezTo>
                <a:close/>
              </a:path>
            </a:pathLst>
          </a:custGeom>
          <a:solidFill>
            <a:srgbClr val="87AF6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2317118" y="1181900"/>
            <a:ext cx="888600" cy="880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52" y="0"/>
                </a:moveTo>
                <a:lnTo>
                  <a:pt x="120000" y="17302"/>
                </a:lnTo>
                <a:lnTo>
                  <a:pt x="120000" y="119999"/>
                </a:lnTo>
                <a:lnTo>
                  <a:pt x="0" y="120000"/>
                </a:lnTo>
                <a:cubicBezTo>
                  <a:pt x="184" y="79999"/>
                  <a:pt x="368" y="40000"/>
                  <a:pt x="552" y="0"/>
                </a:cubicBezTo>
                <a:close/>
              </a:path>
            </a:pathLst>
          </a:custGeom>
          <a:solidFill>
            <a:srgbClr val="0F3D3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Shape 250"/>
          <p:cNvSpPr/>
          <p:nvPr/>
        </p:nvSpPr>
        <p:spPr>
          <a:xfrm rot="10800000" flipH="1">
            <a:off x="2316936" y="2058260"/>
            <a:ext cx="888900" cy="876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77" y="0"/>
                </a:moveTo>
                <a:lnTo>
                  <a:pt x="120000" y="17383"/>
                </a:lnTo>
                <a:lnTo>
                  <a:pt x="120000" y="120000"/>
                </a:lnTo>
                <a:lnTo>
                  <a:pt x="24" y="120000"/>
                </a:lnTo>
                <a:cubicBezTo>
                  <a:pt x="-159" y="80000"/>
                  <a:pt x="761" y="40000"/>
                  <a:pt x="577" y="0"/>
                </a:cubicBezTo>
                <a:close/>
              </a:path>
            </a:pathLst>
          </a:custGeom>
          <a:solidFill>
            <a:srgbClr val="2E6E4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/>
          <p:nvPr/>
        </p:nvSpPr>
        <p:spPr>
          <a:xfrm rot="10800000" flipH="1">
            <a:off x="2319163" y="2802687"/>
            <a:ext cx="886500" cy="939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77" y="0"/>
                </a:moveTo>
                <a:lnTo>
                  <a:pt x="120000" y="25882"/>
                </a:lnTo>
                <a:lnTo>
                  <a:pt x="120000" y="120000"/>
                </a:lnTo>
                <a:lnTo>
                  <a:pt x="0" y="105098"/>
                </a:lnTo>
                <a:cubicBezTo>
                  <a:pt x="184" y="70065"/>
                  <a:pt x="92" y="35032"/>
                  <a:pt x="277" y="0"/>
                </a:cubicBezTo>
                <a:close/>
              </a:path>
            </a:pathLst>
          </a:custGeom>
          <a:solidFill>
            <a:srgbClr val="0B293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/>
          <p:nvPr/>
        </p:nvSpPr>
        <p:spPr>
          <a:xfrm rot="10800000">
            <a:off x="1447453" y="2798539"/>
            <a:ext cx="878100" cy="941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565"/>
                </a:lnTo>
                <a:lnTo>
                  <a:pt x="120000" y="120000"/>
                </a:lnTo>
                <a:lnTo>
                  <a:pt x="313" y="105130"/>
                </a:lnTo>
                <a:cubicBezTo>
                  <a:pt x="499" y="70173"/>
                  <a:pt x="-152" y="34956"/>
                  <a:pt x="33" y="0"/>
                </a:cubicBezTo>
                <a:close/>
              </a:path>
            </a:pathLst>
          </a:custGeom>
          <a:solidFill>
            <a:srgbClr val="12405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Shape 253"/>
          <p:cNvSpPr/>
          <p:nvPr/>
        </p:nvSpPr>
        <p:spPr>
          <a:xfrm flipH="1">
            <a:off x="1442994" y="1177804"/>
            <a:ext cx="882900" cy="876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0" y="0"/>
                </a:moveTo>
                <a:lnTo>
                  <a:pt x="120000" y="17383"/>
                </a:lnTo>
                <a:lnTo>
                  <a:pt x="120000" y="120000"/>
                </a:lnTo>
                <a:lnTo>
                  <a:pt x="80" y="119999"/>
                </a:lnTo>
                <a:cubicBezTo>
                  <a:pt x="-197" y="79999"/>
                  <a:pt x="358" y="40000"/>
                  <a:pt x="80" y="0"/>
                </a:cubicBezTo>
                <a:close/>
              </a:path>
            </a:pathLst>
          </a:custGeom>
          <a:solidFill>
            <a:srgbClr val="16575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/>
          <p:nvPr/>
        </p:nvSpPr>
        <p:spPr>
          <a:xfrm flipH="1">
            <a:off x="1440800" y="365085"/>
            <a:ext cx="886800" cy="939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" y="0"/>
                </a:moveTo>
                <a:lnTo>
                  <a:pt x="120000" y="25359"/>
                </a:lnTo>
                <a:lnTo>
                  <a:pt x="120000" y="120000"/>
                </a:lnTo>
                <a:lnTo>
                  <a:pt x="310" y="104052"/>
                </a:lnTo>
                <a:cubicBezTo>
                  <a:pt x="495" y="69019"/>
                  <a:pt x="-151" y="35032"/>
                  <a:pt x="33" y="0"/>
                </a:cubicBezTo>
                <a:close/>
              </a:path>
            </a:pathLst>
          </a:custGeom>
          <a:solidFill>
            <a:srgbClr val="94BF6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/>
          <p:nvPr/>
        </p:nvSpPr>
        <p:spPr>
          <a:xfrm rot="10800000">
            <a:off x="1446152" y="2053971"/>
            <a:ext cx="877500" cy="872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20000"/>
                </a:moveTo>
                <a:lnTo>
                  <a:pt x="54" y="120000"/>
                </a:lnTo>
                <a:cubicBezTo>
                  <a:pt x="240" y="79812"/>
                  <a:pt x="-132" y="40187"/>
                  <a:pt x="53" y="0"/>
                </a:cubicBezTo>
                <a:lnTo>
                  <a:pt x="120000" y="16766"/>
                </a:lnTo>
                <a:close/>
              </a:path>
            </a:pathLst>
          </a:custGeom>
          <a:solidFill>
            <a:srgbClr val="3B8D6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1410265" y="464198"/>
            <a:ext cx="477600" cy="398556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5785"/>
                </a:moveTo>
                <a:lnTo>
                  <a:pt x="0" y="3719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15785"/>
                </a:lnTo>
                <a:close/>
              </a:path>
            </a:pathLst>
          </a:custGeom>
          <a:gradFill>
            <a:gsLst>
              <a:gs pos="0">
                <a:srgbClr val="FFFFFF">
                  <a:alpha val="9803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3303638" y="704848"/>
            <a:ext cx="596700" cy="44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01</a:t>
            </a:r>
          </a:p>
        </p:txBody>
      </p:sp>
      <p:cxnSp>
        <p:nvCxnSpPr>
          <p:cNvPr id="258" name="Shape 258"/>
          <p:cNvCxnSpPr/>
          <p:nvPr/>
        </p:nvCxnSpPr>
        <p:spPr>
          <a:xfrm>
            <a:off x="3900704" y="733236"/>
            <a:ext cx="0" cy="393000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Shape 259"/>
          <p:cNvSpPr txBox="1"/>
          <p:nvPr/>
        </p:nvSpPr>
        <p:spPr>
          <a:xfrm>
            <a:off x="3956464" y="718273"/>
            <a:ext cx="1565655" cy="44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buSzPct val="25000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БЕЗОПАСНОСТЬ</a:t>
            </a:r>
            <a:endParaRPr lang="en" sz="1000" b="0" i="0" u="none" strike="noStrike" cap="none" dirty="0">
              <a:solidFill>
                <a:srgbClr val="FFFFFF"/>
              </a:solidFill>
              <a:latin typeface="PF Bague Sans Pro" pitchFamily="50" charset="0"/>
              <a:ea typeface="Nixie One"/>
              <a:cs typeface="Nixie One"/>
              <a:sym typeface="Nixie One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3303664" y="1442623"/>
            <a:ext cx="596700" cy="44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02</a:t>
            </a:r>
          </a:p>
        </p:txBody>
      </p:sp>
      <p:cxnSp>
        <p:nvCxnSpPr>
          <p:cNvPr id="261" name="Shape 261"/>
          <p:cNvCxnSpPr/>
          <p:nvPr/>
        </p:nvCxnSpPr>
        <p:spPr>
          <a:xfrm>
            <a:off x="3900703" y="1471006"/>
            <a:ext cx="0" cy="393000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2" name="Shape 262"/>
          <p:cNvSpPr txBox="1"/>
          <p:nvPr/>
        </p:nvSpPr>
        <p:spPr>
          <a:xfrm>
            <a:off x="3956474" y="1460147"/>
            <a:ext cx="1385100" cy="46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buSzPct val="25000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КОМФОРТ</a:t>
            </a:r>
            <a:endParaRPr lang="en" sz="1000" dirty="0">
              <a:solidFill>
                <a:schemeClr val="lt1"/>
              </a:solidFill>
              <a:latin typeface="PF Bague Sans Pro" pitchFamily="50" charset="0"/>
              <a:ea typeface="Nixie One"/>
              <a:cs typeface="Nixie One"/>
              <a:sym typeface="Nixie One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3303663" y="2201648"/>
            <a:ext cx="596700" cy="44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03</a:t>
            </a:r>
          </a:p>
        </p:txBody>
      </p:sp>
      <p:cxnSp>
        <p:nvCxnSpPr>
          <p:cNvPr id="264" name="Shape 264"/>
          <p:cNvCxnSpPr/>
          <p:nvPr/>
        </p:nvCxnSpPr>
        <p:spPr>
          <a:xfrm>
            <a:off x="3900703" y="2230032"/>
            <a:ext cx="0" cy="393000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5" name="Shape 265"/>
          <p:cNvSpPr txBox="1"/>
          <p:nvPr/>
        </p:nvSpPr>
        <p:spPr>
          <a:xfrm>
            <a:off x="3956473" y="2144961"/>
            <a:ext cx="2294307" cy="57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buSzPct val="25000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РАЗНООБРАЗИЕ</a:t>
            </a:r>
            <a:endParaRPr lang="en" sz="1000" dirty="0">
              <a:solidFill>
                <a:schemeClr val="lt1"/>
              </a:solidFill>
              <a:latin typeface="PF Bague Sans Pro" pitchFamily="50" charset="0"/>
              <a:ea typeface="Nixie One"/>
              <a:cs typeface="Nixie One"/>
              <a:sym typeface="Nixie One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3303664" y="2932248"/>
            <a:ext cx="596700" cy="44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04</a:t>
            </a:r>
          </a:p>
        </p:txBody>
      </p:sp>
      <p:cxnSp>
        <p:nvCxnSpPr>
          <p:cNvPr id="267" name="Shape 267"/>
          <p:cNvCxnSpPr/>
          <p:nvPr/>
        </p:nvCxnSpPr>
        <p:spPr>
          <a:xfrm>
            <a:off x="3900701" y="2960624"/>
            <a:ext cx="0" cy="393000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Shape 268"/>
          <p:cNvSpPr txBox="1"/>
          <p:nvPr/>
        </p:nvSpPr>
        <p:spPr>
          <a:xfrm>
            <a:off x="3956472" y="2876794"/>
            <a:ext cx="1717652" cy="57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buSzPct val="25000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ЭКОЛОГИЧНОСТЬ</a:t>
            </a:r>
            <a:endParaRPr lang="en" sz="1000" dirty="0">
              <a:solidFill>
                <a:schemeClr val="lt1"/>
              </a:solidFill>
              <a:latin typeface="PF Bague Sans Pro" pitchFamily="50" charset="0"/>
              <a:ea typeface="Nixie One"/>
              <a:cs typeface="Nixie One"/>
              <a:sym typeface="Nixie One"/>
            </a:endParaRPr>
          </a:p>
        </p:txBody>
      </p:sp>
      <p:sp>
        <p:nvSpPr>
          <p:cNvPr id="269" name="Shape 269"/>
          <p:cNvSpPr/>
          <p:nvPr/>
        </p:nvSpPr>
        <p:spPr>
          <a:xfrm flipH="1">
            <a:off x="3186602" y="560427"/>
            <a:ext cx="117039" cy="3797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5785"/>
                </a:moveTo>
                <a:lnTo>
                  <a:pt x="0" y="3719"/>
                </a:lnTo>
                <a:lnTo>
                  <a:pt x="120000" y="0"/>
                </a:lnTo>
                <a:lnTo>
                  <a:pt x="120000" y="120000"/>
                </a:lnTo>
                <a:lnTo>
                  <a:pt x="0" y="115785"/>
                </a:lnTo>
                <a:close/>
              </a:path>
            </a:pathLst>
          </a:custGeom>
          <a:gradFill>
            <a:gsLst>
              <a:gs pos="0">
                <a:srgbClr val="FFFFFF">
                  <a:alpha val="9803"/>
                </a:srgbClr>
              </a:gs>
              <a:gs pos="100000">
                <a:srgbClr val="FFFFFF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905885" y="4488475"/>
            <a:ext cx="3711000" cy="51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600"/>
              </a:spcBef>
              <a:buNone/>
            </a:pPr>
            <a:r>
              <a:rPr lang="ru-RU" sz="1200" b="1" dirty="0">
                <a:solidFill>
                  <a:srgbClr val="18637B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Качественные критерии оценки проекта</a:t>
            </a:r>
            <a:endParaRPr lang="en" sz="1200" b="1" u="sng" dirty="0">
              <a:solidFill>
                <a:srgbClr val="18637B"/>
              </a:solidFill>
              <a:latin typeface="PF Bague Sans Pro" pitchFamily="50" charset="0"/>
              <a:ea typeface="Nixie One"/>
              <a:cs typeface="Nixie One"/>
              <a:sym typeface="Nixie One"/>
              <a:hlinkClick r:id="rId3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2612839" y="697020"/>
            <a:ext cx="327815" cy="286064"/>
          </a:xfrm>
          <a:custGeom>
            <a:avLst/>
            <a:gdLst/>
            <a:ahLst/>
            <a:cxnLst/>
            <a:rect l="0" t="0" r="0" b="0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72" name="Shape 272"/>
          <p:cNvGrpSpPr/>
          <p:nvPr/>
        </p:nvGrpSpPr>
        <p:grpSpPr>
          <a:xfrm>
            <a:off x="2609795" y="3057946"/>
            <a:ext cx="333902" cy="333902"/>
            <a:chOff x="5941025" y="3634400"/>
            <a:chExt cx="467650" cy="467650"/>
          </a:xfrm>
        </p:grpSpPr>
        <p:sp>
          <p:nvSpPr>
            <p:cNvPr id="273" name="Shape 273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0" t="0" r="0" b="0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0" t="0" r="0" b="0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0" t="0" r="0" b="0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0" t="0" r="0" b="0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0" t="0" r="0" b="0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0" t="0" r="0" b="0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79" name="Shape 279"/>
          <p:cNvGrpSpPr/>
          <p:nvPr/>
        </p:nvGrpSpPr>
        <p:grpSpPr>
          <a:xfrm>
            <a:off x="2591972" y="2295015"/>
            <a:ext cx="369549" cy="274765"/>
            <a:chOff x="5247525" y="3007275"/>
            <a:chExt cx="517575" cy="384825"/>
          </a:xfrm>
        </p:grpSpPr>
        <p:sp>
          <p:nvSpPr>
            <p:cNvPr id="280" name="Shape 280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6" name="Shape 266">
            <a:extLst>
              <a:ext uri="{FF2B5EF4-FFF2-40B4-BE49-F238E27FC236}">
                <a16:creationId xmlns:a16="http://schemas.microsoft.com/office/drawing/2014/main" id="{5FA581CF-523C-4E65-A605-F30BE9103B0F}"/>
              </a:ext>
            </a:extLst>
          </p:cNvPr>
          <p:cNvSpPr txBox="1"/>
          <p:nvPr/>
        </p:nvSpPr>
        <p:spPr>
          <a:xfrm>
            <a:off x="3303638" y="3750609"/>
            <a:ext cx="596700" cy="44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0</a:t>
            </a:r>
            <a:r>
              <a:rPr lang="ru-RU" sz="24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5</a:t>
            </a:r>
            <a:endParaRPr lang="en" sz="2400" b="1" i="0" u="none" strike="noStrike" cap="none" dirty="0">
              <a:solidFill>
                <a:srgbClr val="FFFFFF"/>
              </a:solidFill>
              <a:latin typeface="PF Bague Sans Pro" pitchFamily="50" charset="0"/>
              <a:ea typeface="Nixie One"/>
              <a:cs typeface="Nixie One"/>
              <a:sym typeface="Nixie One"/>
            </a:endParaRPr>
          </a:p>
        </p:txBody>
      </p:sp>
      <p:sp>
        <p:nvSpPr>
          <p:cNvPr id="57" name="Shape 268">
            <a:extLst>
              <a:ext uri="{FF2B5EF4-FFF2-40B4-BE49-F238E27FC236}">
                <a16:creationId xmlns:a16="http://schemas.microsoft.com/office/drawing/2014/main" id="{D25C49EF-644D-4DD0-A2B9-181320D0157D}"/>
              </a:ext>
            </a:extLst>
          </p:cNvPr>
          <p:cNvSpPr txBox="1"/>
          <p:nvPr/>
        </p:nvSpPr>
        <p:spPr>
          <a:xfrm>
            <a:off x="3956446" y="3695155"/>
            <a:ext cx="1800090" cy="57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buSzPct val="25000"/>
              <a:buNone/>
            </a:pPr>
            <a:r>
              <a:rPr lang="ru-RU" sz="1200" b="1" i="0" u="none" strike="noStrike" cap="none" dirty="0">
                <a:solidFill>
                  <a:srgbClr val="FFFFFF"/>
                </a:solidFill>
                <a:latin typeface="PF Bague Sans Pro" pitchFamily="50" charset="0"/>
                <a:ea typeface="Nixie One"/>
                <a:cs typeface="Nixie One"/>
                <a:sym typeface="Nixie One"/>
              </a:rPr>
              <a:t>ИДЕНТИЧНОСТЬ</a:t>
            </a:r>
            <a:endParaRPr lang="en" sz="1000" dirty="0">
              <a:solidFill>
                <a:schemeClr val="lt1"/>
              </a:solidFill>
              <a:latin typeface="PF Bague Sans Pro" pitchFamily="50" charset="0"/>
              <a:ea typeface="Nixie One"/>
              <a:cs typeface="Nixie One"/>
              <a:sym typeface="Nixie One"/>
            </a:endParaRPr>
          </a:p>
        </p:txBody>
      </p:sp>
      <p:cxnSp>
        <p:nvCxnSpPr>
          <p:cNvPr id="58" name="Shape 267">
            <a:extLst>
              <a:ext uri="{FF2B5EF4-FFF2-40B4-BE49-F238E27FC236}">
                <a16:creationId xmlns:a16="http://schemas.microsoft.com/office/drawing/2014/main" id="{F0473E95-49A2-46EE-A1F7-A8007249DB46}"/>
              </a:ext>
            </a:extLst>
          </p:cNvPr>
          <p:cNvCxnSpPr/>
          <p:nvPr/>
        </p:nvCxnSpPr>
        <p:spPr>
          <a:xfrm>
            <a:off x="3900338" y="3750609"/>
            <a:ext cx="0" cy="393000"/>
          </a:xfrm>
          <a:prstGeom prst="straightConnector1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9" name="Shape 836">
            <a:extLst>
              <a:ext uri="{FF2B5EF4-FFF2-40B4-BE49-F238E27FC236}">
                <a16:creationId xmlns:a16="http://schemas.microsoft.com/office/drawing/2014/main" id="{4C4866D4-B680-44EC-B2DD-E55E1CC69855}"/>
              </a:ext>
            </a:extLst>
          </p:cNvPr>
          <p:cNvGrpSpPr/>
          <p:nvPr/>
        </p:nvGrpSpPr>
        <p:grpSpPr>
          <a:xfrm>
            <a:off x="2591972" y="3838695"/>
            <a:ext cx="384328" cy="368674"/>
            <a:chOff x="5233525" y="4954450"/>
            <a:chExt cx="538275" cy="516350"/>
          </a:xfrm>
        </p:grpSpPr>
        <p:sp>
          <p:nvSpPr>
            <p:cNvPr id="110" name="Shape 837">
              <a:extLst>
                <a:ext uri="{FF2B5EF4-FFF2-40B4-BE49-F238E27FC236}">
                  <a16:creationId xmlns:a16="http://schemas.microsoft.com/office/drawing/2014/main" id="{FB7AE568-2AB1-4D15-98E0-7ABD2FCB1424}"/>
                </a:ext>
              </a:extLst>
            </p:cNvPr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838">
              <a:extLst>
                <a:ext uri="{FF2B5EF4-FFF2-40B4-BE49-F238E27FC236}">
                  <a16:creationId xmlns:a16="http://schemas.microsoft.com/office/drawing/2014/main" id="{F62BB4D0-C187-4F4F-A127-24C26C0C475A}"/>
                </a:ext>
              </a:extLst>
            </p:cNvPr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0" t="0" r="0" b="0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2" name="Shape 839">
              <a:extLst>
                <a:ext uri="{FF2B5EF4-FFF2-40B4-BE49-F238E27FC236}">
                  <a16:creationId xmlns:a16="http://schemas.microsoft.com/office/drawing/2014/main" id="{2F6E911E-DA93-4A9D-B01C-37EA26F6AFDA}"/>
                </a:ext>
              </a:extLst>
            </p:cNvPr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0" t="0" r="0" b="0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840">
              <a:extLst>
                <a:ext uri="{FF2B5EF4-FFF2-40B4-BE49-F238E27FC236}">
                  <a16:creationId xmlns:a16="http://schemas.microsoft.com/office/drawing/2014/main" id="{38D2C15E-F6E9-456A-AE09-236D7A82585E}"/>
                </a:ext>
              </a:extLst>
            </p:cNvPr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0" t="0" r="0" b="0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841">
              <a:extLst>
                <a:ext uri="{FF2B5EF4-FFF2-40B4-BE49-F238E27FC236}">
                  <a16:creationId xmlns:a16="http://schemas.microsoft.com/office/drawing/2014/main" id="{C80A590B-F8D3-4208-B22A-0E88760A8106}"/>
                </a:ext>
              </a:extLst>
            </p:cNvPr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0" t="0" r="0" b="0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5" name="Shape 842">
              <a:extLst>
                <a:ext uri="{FF2B5EF4-FFF2-40B4-BE49-F238E27FC236}">
                  <a16:creationId xmlns:a16="http://schemas.microsoft.com/office/drawing/2014/main" id="{AF17EBA1-A799-4198-B142-94B037CF1BBD}"/>
                </a:ext>
              </a:extLst>
            </p:cNvPr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0" t="0" r="0" b="0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6" name="Shape 843">
              <a:extLst>
                <a:ext uri="{FF2B5EF4-FFF2-40B4-BE49-F238E27FC236}">
                  <a16:creationId xmlns:a16="http://schemas.microsoft.com/office/drawing/2014/main" id="{11E6BF58-AB60-4985-8FA2-21D05922C09D}"/>
                </a:ext>
              </a:extLst>
            </p:cNvPr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0" t="0" r="0" b="0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844">
              <a:extLst>
                <a:ext uri="{FF2B5EF4-FFF2-40B4-BE49-F238E27FC236}">
                  <a16:creationId xmlns:a16="http://schemas.microsoft.com/office/drawing/2014/main" id="{52D5FFFE-53F2-4265-BDD7-3D6AC7615122}"/>
                </a:ext>
              </a:extLst>
            </p:cNvPr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0" t="0" r="0" b="0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845">
              <a:extLst>
                <a:ext uri="{FF2B5EF4-FFF2-40B4-BE49-F238E27FC236}">
                  <a16:creationId xmlns:a16="http://schemas.microsoft.com/office/drawing/2014/main" id="{6F67968E-AAD0-4948-9896-CCBC377E7C34}"/>
                </a:ext>
              </a:extLst>
            </p:cNvPr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0" t="0" r="0" b="0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846">
              <a:extLst>
                <a:ext uri="{FF2B5EF4-FFF2-40B4-BE49-F238E27FC236}">
                  <a16:creationId xmlns:a16="http://schemas.microsoft.com/office/drawing/2014/main" id="{D6152156-840E-43F9-A95E-25527A2C7E83}"/>
                </a:ext>
              </a:extLst>
            </p:cNvPr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0" t="0" r="0" b="0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847">
              <a:extLst>
                <a:ext uri="{FF2B5EF4-FFF2-40B4-BE49-F238E27FC236}">
                  <a16:creationId xmlns:a16="http://schemas.microsoft.com/office/drawing/2014/main" id="{5034125F-512C-4622-B74D-CC751AB11DDF}"/>
                </a:ext>
              </a:extLst>
            </p:cNvPr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0" t="0" r="0" b="0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1" name="Shape 854">
            <a:extLst>
              <a:ext uri="{FF2B5EF4-FFF2-40B4-BE49-F238E27FC236}">
                <a16:creationId xmlns:a16="http://schemas.microsoft.com/office/drawing/2014/main" id="{CDF4C353-6D4C-41E6-9EB8-9961946C456D}"/>
              </a:ext>
            </a:extLst>
          </p:cNvPr>
          <p:cNvGrpSpPr/>
          <p:nvPr/>
        </p:nvGrpSpPr>
        <p:grpSpPr>
          <a:xfrm>
            <a:off x="2565330" y="1582766"/>
            <a:ext cx="378241" cy="209131"/>
            <a:chOff x="531800" y="5071350"/>
            <a:chExt cx="529750" cy="292900"/>
          </a:xfrm>
        </p:grpSpPr>
        <p:sp>
          <p:nvSpPr>
            <p:cNvPr id="122" name="Shape 855">
              <a:extLst>
                <a:ext uri="{FF2B5EF4-FFF2-40B4-BE49-F238E27FC236}">
                  <a16:creationId xmlns:a16="http://schemas.microsoft.com/office/drawing/2014/main" id="{E662A942-4962-4110-890F-858E0790C333}"/>
                </a:ext>
              </a:extLst>
            </p:cNvPr>
            <p:cNvSpPr/>
            <p:nvPr/>
          </p:nvSpPr>
          <p:spPr>
            <a:xfrm>
              <a:off x="632875" y="5077450"/>
              <a:ext cx="272200" cy="185725"/>
            </a:xfrm>
            <a:custGeom>
              <a:avLst/>
              <a:gdLst/>
              <a:ahLst/>
              <a:cxnLst/>
              <a:rect l="0" t="0" r="0" b="0"/>
              <a:pathLst>
                <a:path w="10888" h="7429" fill="none" extrusionOk="0">
                  <a:moveTo>
                    <a:pt x="2947" y="0"/>
                  </a:moveTo>
                  <a:lnTo>
                    <a:pt x="6406" y="7428"/>
                  </a:lnTo>
                  <a:lnTo>
                    <a:pt x="10887" y="2314"/>
                  </a:lnTo>
                  <a:lnTo>
                    <a:pt x="4019" y="2314"/>
                  </a:lnTo>
                  <a:lnTo>
                    <a:pt x="0" y="7428"/>
                  </a:lnTo>
                  <a:lnTo>
                    <a:pt x="6406" y="742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856">
              <a:extLst>
                <a:ext uri="{FF2B5EF4-FFF2-40B4-BE49-F238E27FC236}">
                  <a16:creationId xmlns:a16="http://schemas.microsoft.com/office/drawing/2014/main" id="{68DC3D8A-2B06-4BD7-9805-C8FD786737B9}"/>
                </a:ext>
              </a:extLst>
            </p:cNvPr>
            <p:cNvSpPr/>
            <p:nvPr/>
          </p:nvSpPr>
          <p:spPr>
            <a:xfrm>
              <a:off x="886175" y="5071350"/>
              <a:ext cx="74300" cy="191825"/>
            </a:xfrm>
            <a:custGeom>
              <a:avLst/>
              <a:gdLst/>
              <a:ahLst/>
              <a:cxnLst/>
              <a:rect l="0" t="0" r="0" b="0"/>
              <a:pathLst>
                <a:path w="2972" h="7673" fill="none" extrusionOk="0">
                  <a:moveTo>
                    <a:pt x="2971" y="7672"/>
                  </a:moveTo>
                  <a:lnTo>
                    <a:pt x="0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534" y="25"/>
                  </a:lnTo>
                  <a:lnTo>
                    <a:pt x="1681" y="49"/>
                  </a:lnTo>
                  <a:lnTo>
                    <a:pt x="1827" y="147"/>
                  </a:lnTo>
                  <a:lnTo>
                    <a:pt x="1875" y="195"/>
                  </a:lnTo>
                  <a:lnTo>
                    <a:pt x="1900" y="244"/>
                  </a:lnTo>
                  <a:lnTo>
                    <a:pt x="1924" y="342"/>
                  </a:lnTo>
                  <a:lnTo>
                    <a:pt x="1900" y="439"/>
                  </a:lnTo>
                  <a:lnTo>
                    <a:pt x="1851" y="536"/>
                  </a:lnTo>
                  <a:lnTo>
                    <a:pt x="1778" y="658"/>
                  </a:lnTo>
                  <a:lnTo>
                    <a:pt x="1656" y="804"/>
                  </a:lnTo>
                  <a:lnTo>
                    <a:pt x="1486" y="975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4" name="Shape 857">
              <a:extLst>
                <a:ext uri="{FF2B5EF4-FFF2-40B4-BE49-F238E27FC236}">
                  <a16:creationId xmlns:a16="http://schemas.microsoft.com/office/drawing/2014/main" id="{FDDC2821-DAB1-476F-936B-F920FF8AF004}"/>
                </a:ext>
              </a:extLst>
            </p:cNvPr>
            <p:cNvSpPr/>
            <p:nvPr/>
          </p:nvSpPr>
          <p:spPr>
            <a:xfrm>
              <a:off x="531800" y="5162075"/>
              <a:ext cx="202175" cy="202175"/>
            </a:xfrm>
            <a:custGeom>
              <a:avLst/>
              <a:gdLst/>
              <a:ahLst/>
              <a:cxnLst/>
              <a:rect l="0" t="0" r="0" b="0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25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94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50" y="171"/>
                  </a:lnTo>
                  <a:lnTo>
                    <a:pt x="3240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8" y="25"/>
                  </a:lnTo>
                  <a:lnTo>
                    <a:pt x="4872" y="74"/>
                  </a:lnTo>
                  <a:lnTo>
                    <a:pt x="5237" y="171"/>
                  </a:lnTo>
                  <a:lnTo>
                    <a:pt x="5627" y="317"/>
                  </a:lnTo>
                  <a:lnTo>
                    <a:pt x="5968" y="488"/>
                  </a:lnTo>
                  <a:lnTo>
                    <a:pt x="6308" y="682"/>
                  </a:lnTo>
                  <a:lnTo>
                    <a:pt x="6625" y="926"/>
                  </a:lnTo>
                  <a:lnTo>
                    <a:pt x="6917" y="1170"/>
                  </a:lnTo>
                  <a:lnTo>
                    <a:pt x="7161" y="1462"/>
                  </a:lnTo>
                  <a:lnTo>
                    <a:pt x="7404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916" y="2826"/>
                  </a:lnTo>
                  <a:lnTo>
                    <a:pt x="8013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8013" y="4847"/>
                  </a:lnTo>
                  <a:lnTo>
                    <a:pt x="7916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404" y="6308"/>
                  </a:lnTo>
                  <a:lnTo>
                    <a:pt x="7161" y="6625"/>
                  </a:lnTo>
                  <a:lnTo>
                    <a:pt x="6917" y="6893"/>
                  </a:lnTo>
                  <a:lnTo>
                    <a:pt x="6625" y="7161"/>
                  </a:lnTo>
                  <a:lnTo>
                    <a:pt x="6308" y="7404"/>
                  </a:lnTo>
                  <a:lnTo>
                    <a:pt x="5968" y="7599"/>
                  </a:lnTo>
                  <a:lnTo>
                    <a:pt x="5627" y="7770"/>
                  </a:lnTo>
                  <a:lnTo>
                    <a:pt x="5237" y="7916"/>
                  </a:lnTo>
                  <a:lnTo>
                    <a:pt x="4872" y="8013"/>
                  </a:lnTo>
                  <a:lnTo>
                    <a:pt x="4458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40" y="8013"/>
                  </a:lnTo>
                  <a:lnTo>
                    <a:pt x="2850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94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25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858">
              <a:extLst>
                <a:ext uri="{FF2B5EF4-FFF2-40B4-BE49-F238E27FC236}">
                  <a16:creationId xmlns:a16="http://schemas.microsoft.com/office/drawing/2014/main" id="{C6F37526-2E2B-4E5E-919B-30676BD10757}"/>
                </a:ext>
              </a:extLst>
            </p:cNvPr>
            <p:cNvSpPr/>
            <p:nvPr/>
          </p:nvSpPr>
          <p:spPr>
            <a:xfrm>
              <a:off x="859375" y="5162075"/>
              <a:ext cx="202175" cy="202175"/>
            </a:xfrm>
            <a:custGeom>
              <a:avLst/>
              <a:gdLst/>
              <a:ahLst/>
              <a:cxnLst/>
              <a:rect l="0" t="0" r="0" b="0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1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70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26" y="171"/>
                  </a:lnTo>
                  <a:lnTo>
                    <a:pt x="3215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7" y="25"/>
                  </a:lnTo>
                  <a:lnTo>
                    <a:pt x="4847" y="74"/>
                  </a:lnTo>
                  <a:lnTo>
                    <a:pt x="5237" y="171"/>
                  </a:lnTo>
                  <a:lnTo>
                    <a:pt x="5602" y="317"/>
                  </a:lnTo>
                  <a:lnTo>
                    <a:pt x="5967" y="488"/>
                  </a:lnTo>
                  <a:lnTo>
                    <a:pt x="6308" y="682"/>
                  </a:lnTo>
                  <a:lnTo>
                    <a:pt x="6601" y="926"/>
                  </a:lnTo>
                  <a:lnTo>
                    <a:pt x="6893" y="1170"/>
                  </a:lnTo>
                  <a:lnTo>
                    <a:pt x="7161" y="1462"/>
                  </a:lnTo>
                  <a:lnTo>
                    <a:pt x="7380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892" y="2826"/>
                  </a:lnTo>
                  <a:lnTo>
                    <a:pt x="7989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7989" y="4847"/>
                  </a:lnTo>
                  <a:lnTo>
                    <a:pt x="7892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380" y="6308"/>
                  </a:lnTo>
                  <a:lnTo>
                    <a:pt x="7161" y="6625"/>
                  </a:lnTo>
                  <a:lnTo>
                    <a:pt x="6893" y="6893"/>
                  </a:lnTo>
                  <a:lnTo>
                    <a:pt x="6601" y="7161"/>
                  </a:lnTo>
                  <a:lnTo>
                    <a:pt x="6308" y="7404"/>
                  </a:lnTo>
                  <a:lnTo>
                    <a:pt x="5967" y="7599"/>
                  </a:lnTo>
                  <a:lnTo>
                    <a:pt x="5602" y="7770"/>
                  </a:lnTo>
                  <a:lnTo>
                    <a:pt x="5237" y="7916"/>
                  </a:lnTo>
                  <a:lnTo>
                    <a:pt x="4847" y="8013"/>
                  </a:lnTo>
                  <a:lnTo>
                    <a:pt x="4457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15" y="8013"/>
                  </a:lnTo>
                  <a:lnTo>
                    <a:pt x="2826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70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1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859">
              <a:extLst>
                <a:ext uri="{FF2B5EF4-FFF2-40B4-BE49-F238E27FC236}">
                  <a16:creationId xmlns:a16="http://schemas.microsoft.com/office/drawing/2014/main" id="{ABC76B6B-527B-412E-B1AE-CC7099672A64}"/>
                </a:ext>
              </a:extLst>
            </p:cNvPr>
            <p:cNvSpPr/>
            <p:nvPr/>
          </p:nvSpPr>
          <p:spPr>
            <a:xfrm>
              <a:off x="676100" y="5071350"/>
              <a:ext cx="86500" cy="7325"/>
            </a:xfrm>
            <a:custGeom>
              <a:avLst/>
              <a:gdLst/>
              <a:ahLst/>
              <a:cxnLst/>
              <a:rect l="0" t="0" r="0" b="0"/>
              <a:pathLst>
                <a:path w="3460" h="293" fill="none" extrusionOk="0">
                  <a:moveTo>
                    <a:pt x="1" y="1"/>
                  </a:moveTo>
                  <a:lnTo>
                    <a:pt x="3459" y="29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7" name="Shape 860">
              <a:extLst>
                <a:ext uri="{FF2B5EF4-FFF2-40B4-BE49-F238E27FC236}">
                  <a16:creationId xmlns:a16="http://schemas.microsoft.com/office/drawing/2014/main" id="{CC719B97-22B9-4EF0-956A-D4E3B0942D17}"/>
                </a:ext>
              </a:extLst>
            </p:cNvPr>
            <p:cNvSpPr/>
            <p:nvPr/>
          </p:nvSpPr>
          <p:spPr>
            <a:xfrm>
              <a:off x="941575" y="5244275"/>
              <a:ext cx="37175" cy="37175"/>
            </a:xfrm>
            <a:custGeom>
              <a:avLst/>
              <a:gdLst/>
              <a:ahLst/>
              <a:cxnLst/>
              <a:rect l="0" t="0" r="0" b="0"/>
              <a:pathLst>
                <a:path w="1487" h="1487" fill="none" extrusionOk="0">
                  <a:moveTo>
                    <a:pt x="0" y="755"/>
                  </a:moveTo>
                  <a:lnTo>
                    <a:pt x="0" y="755"/>
                  </a:lnTo>
                  <a:lnTo>
                    <a:pt x="25" y="609"/>
                  </a:lnTo>
                  <a:lnTo>
                    <a:pt x="73" y="463"/>
                  </a:lnTo>
                  <a:lnTo>
                    <a:pt x="122" y="341"/>
                  </a:lnTo>
                  <a:lnTo>
                    <a:pt x="220" y="220"/>
                  </a:lnTo>
                  <a:lnTo>
                    <a:pt x="341" y="147"/>
                  </a:lnTo>
                  <a:lnTo>
                    <a:pt x="463" y="73"/>
                  </a:lnTo>
                  <a:lnTo>
                    <a:pt x="609" y="25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902" y="25"/>
                  </a:lnTo>
                  <a:lnTo>
                    <a:pt x="1048" y="73"/>
                  </a:lnTo>
                  <a:lnTo>
                    <a:pt x="1169" y="147"/>
                  </a:lnTo>
                  <a:lnTo>
                    <a:pt x="1267" y="220"/>
                  </a:lnTo>
                  <a:lnTo>
                    <a:pt x="1364" y="341"/>
                  </a:lnTo>
                  <a:lnTo>
                    <a:pt x="1437" y="463"/>
                  </a:lnTo>
                  <a:lnTo>
                    <a:pt x="1486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86" y="902"/>
                  </a:lnTo>
                  <a:lnTo>
                    <a:pt x="1437" y="1048"/>
                  </a:lnTo>
                  <a:lnTo>
                    <a:pt x="1364" y="1169"/>
                  </a:lnTo>
                  <a:lnTo>
                    <a:pt x="1267" y="1267"/>
                  </a:lnTo>
                  <a:lnTo>
                    <a:pt x="1169" y="1364"/>
                  </a:lnTo>
                  <a:lnTo>
                    <a:pt x="1048" y="1437"/>
                  </a:lnTo>
                  <a:lnTo>
                    <a:pt x="902" y="1486"/>
                  </a:lnTo>
                  <a:lnTo>
                    <a:pt x="755" y="1486"/>
                  </a:lnTo>
                  <a:lnTo>
                    <a:pt x="755" y="1486"/>
                  </a:lnTo>
                  <a:lnTo>
                    <a:pt x="609" y="1486"/>
                  </a:lnTo>
                  <a:lnTo>
                    <a:pt x="463" y="1437"/>
                  </a:lnTo>
                  <a:lnTo>
                    <a:pt x="341" y="1364"/>
                  </a:lnTo>
                  <a:lnTo>
                    <a:pt x="220" y="1267"/>
                  </a:lnTo>
                  <a:lnTo>
                    <a:pt x="122" y="1169"/>
                  </a:lnTo>
                  <a:lnTo>
                    <a:pt x="73" y="1048"/>
                  </a:lnTo>
                  <a:lnTo>
                    <a:pt x="25" y="902"/>
                  </a:lnTo>
                  <a:lnTo>
                    <a:pt x="0" y="755"/>
                  </a:lnTo>
                  <a:lnTo>
                    <a:pt x="0" y="75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861">
              <a:extLst>
                <a:ext uri="{FF2B5EF4-FFF2-40B4-BE49-F238E27FC236}">
                  <a16:creationId xmlns:a16="http://schemas.microsoft.com/office/drawing/2014/main" id="{0D69A353-D773-4F52-BF15-AAA4279AE1A2}"/>
                </a:ext>
              </a:extLst>
            </p:cNvPr>
            <p:cNvSpPr/>
            <p:nvPr/>
          </p:nvSpPr>
          <p:spPr>
            <a:xfrm>
              <a:off x="614600" y="5244275"/>
              <a:ext cx="37175" cy="37175"/>
            </a:xfrm>
            <a:custGeom>
              <a:avLst/>
              <a:gdLst/>
              <a:ahLst/>
              <a:cxnLst/>
              <a:rect l="0" t="0" r="0" b="0"/>
              <a:pathLst>
                <a:path w="1487" h="1487" fill="none" extrusionOk="0">
                  <a:moveTo>
                    <a:pt x="1" y="755"/>
                  </a:moveTo>
                  <a:lnTo>
                    <a:pt x="1" y="755"/>
                  </a:lnTo>
                  <a:lnTo>
                    <a:pt x="1" y="609"/>
                  </a:lnTo>
                  <a:lnTo>
                    <a:pt x="50" y="463"/>
                  </a:lnTo>
                  <a:lnTo>
                    <a:pt x="123" y="341"/>
                  </a:lnTo>
                  <a:lnTo>
                    <a:pt x="220" y="220"/>
                  </a:lnTo>
                  <a:lnTo>
                    <a:pt x="317" y="147"/>
                  </a:lnTo>
                  <a:lnTo>
                    <a:pt x="439" y="73"/>
                  </a:lnTo>
                  <a:lnTo>
                    <a:pt x="585" y="25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878" y="25"/>
                  </a:lnTo>
                  <a:lnTo>
                    <a:pt x="1024" y="73"/>
                  </a:lnTo>
                  <a:lnTo>
                    <a:pt x="1146" y="147"/>
                  </a:lnTo>
                  <a:lnTo>
                    <a:pt x="1267" y="220"/>
                  </a:lnTo>
                  <a:lnTo>
                    <a:pt x="1340" y="341"/>
                  </a:lnTo>
                  <a:lnTo>
                    <a:pt x="1413" y="463"/>
                  </a:lnTo>
                  <a:lnTo>
                    <a:pt x="1462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62" y="902"/>
                  </a:lnTo>
                  <a:lnTo>
                    <a:pt x="1413" y="1048"/>
                  </a:lnTo>
                  <a:lnTo>
                    <a:pt x="1340" y="1169"/>
                  </a:lnTo>
                  <a:lnTo>
                    <a:pt x="1267" y="1267"/>
                  </a:lnTo>
                  <a:lnTo>
                    <a:pt x="1146" y="1364"/>
                  </a:lnTo>
                  <a:lnTo>
                    <a:pt x="1024" y="1437"/>
                  </a:lnTo>
                  <a:lnTo>
                    <a:pt x="878" y="1486"/>
                  </a:lnTo>
                  <a:lnTo>
                    <a:pt x="731" y="1486"/>
                  </a:lnTo>
                  <a:lnTo>
                    <a:pt x="731" y="1486"/>
                  </a:lnTo>
                  <a:lnTo>
                    <a:pt x="585" y="1486"/>
                  </a:lnTo>
                  <a:lnTo>
                    <a:pt x="439" y="1437"/>
                  </a:lnTo>
                  <a:lnTo>
                    <a:pt x="317" y="1364"/>
                  </a:lnTo>
                  <a:lnTo>
                    <a:pt x="220" y="1267"/>
                  </a:lnTo>
                  <a:lnTo>
                    <a:pt x="123" y="1169"/>
                  </a:lnTo>
                  <a:lnTo>
                    <a:pt x="50" y="1048"/>
                  </a:lnTo>
                  <a:lnTo>
                    <a:pt x="1" y="902"/>
                  </a:lnTo>
                  <a:lnTo>
                    <a:pt x="1" y="755"/>
                  </a:lnTo>
                  <a:lnTo>
                    <a:pt x="1" y="75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781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005" y="-47010"/>
            <a:ext cx="4726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1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.</a:t>
            </a:r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Безопасность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203" y="4478968"/>
            <a:ext cx="428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Освещение</a:t>
            </a:r>
            <a:endParaRPr lang="ru-RU" dirty="0"/>
          </a:p>
        </p:txBody>
      </p:sp>
      <p:pic>
        <p:nvPicPr>
          <p:cNvPr id="7174" name="Picture 6" descr="Картинки по запросу освещение скве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6" y="1190559"/>
            <a:ext cx="2105364" cy="31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55375" y="3462535"/>
            <a:ext cx="428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Покрытие</a:t>
            </a:r>
            <a:endParaRPr lang="ru-RU" dirty="0"/>
          </a:p>
        </p:txBody>
      </p:sp>
      <p:pic>
        <p:nvPicPr>
          <p:cNvPr id="7176" name="Picture 8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36" y="1190559"/>
            <a:ext cx="3566327" cy="219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Grey granite plank paving - excellent incorporated into a modern or contemporary garden design #front_garden_pa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546" y="1453362"/>
            <a:ext cx="2914797" cy="289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05" y="-47010"/>
            <a:ext cx="4726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2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.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Комфорт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5130" name="Picture 10" descr="Landscape design can make a child's playground look very maintained. Servicing the Fox Valley area in IL. To check out a complete list of our services and to contact us today, visit our site here: http://www.greenwoodlawnservic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" y="1060986"/>
            <a:ext cx="4408482" cy="29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hildrens Play Area Garden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17" y="159327"/>
            <a:ext cx="3067337" cy="30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8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05" y="-47010"/>
            <a:ext cx="4726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2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.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Комфорт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8194" name="Picture 2" descr="https://sun1-1.userapi.com/c840531/v840531735/5f970/UdBHCpuHxn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6044" y="370021"/>
            <a:ext cx="3600291" cy="48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userapi.com/c830709/v830709735/858d4/GaA4gLbEHL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47992" y="-295583"/>
            <a:ext cx="2755723" cy="367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4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05" y="-47010"/>
            <a:ext cx="4726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2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.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Комфорт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9218" name="Picture 2" descr="https://pp.userapi.com/c840123/v840123735/7b581/_Tfnk6sXP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6141" y="1904132"/>
            <a:ext cx="2496814" cy="33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provecha los desniveles del patio escolar para crear ambientes de jueg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11" y="275051"/>
            <a:ext cx="3505862" cy="234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his would be a great adaption for any centre that has a hill to work with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93" y="576871"/>
            <a:ext cx="2199721" cy="348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37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05" y="-47010"/>
            <a:ext cx="47263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2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.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ebas Neue" charset="0"/>
                <a:ea typeface="Bebas Neue" charset="0"/>
                <a:cs typeface="Bebas Neue" charset="0"/>
              </a:rPr>
              <a:t>Комфорт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pic>
        <p:nvPicPr>
          <p:cNvPr id="10242" name="Picture 2" descr="https://psv4.userapi.com/c834504/u165151483/docs/d13/19b52feca638/architecture-wonderful-basketball-court-designs-for-modern-backyard-complete-with-appliances-basket-ring-and_basket-court_hom.jpg?extra=zsaj9sVZrBPfR8NNUQonV6omfeGMUt1hay6Wy6BSL_ojxLYjB1-jrMfGSQqDMKQ4AboaSav1kO3ho4iPmO2hcq-62Iin-WpWFyEO1_Rt0pNka3JdOP-mhYNt2MJeUfq-Djes1dtYst5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953363"/>
            <a:ext cx="5219333" cy="391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9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76</Words>
  <Application>Microsoft Office PowerPoint</Application>
  <PresentationFormat>Экран (16:9)</PresentationFormat>
  <Paragraphs>37</Paragraphs>
  <Slides>13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Bebas Neue</vt:lpstr>
      <vt:lpstr>Bebas Neue Book</vt:lpstr>
      <vt:lpstr>Impact</vt:lpstr>
      <vt:lpstr>NEXT ART</vt:lpstr>
      <vt:lpstr>Nixie One</vt:lpstr>
      <vt:lpstr>PF Bague Sans Pro</vt:lpstr>
      <vt:lpstr>Roboto Slab</vt:lpstr>
      <vt:lpstr>Warwick template</vt:lpstr>
      <vt:lpstr>Adobe Acrobat Document</vt:lpstr>
      <vt:lpstr>Дизайн-проект благоустройства общественного пространства по адресу:  Ростовская область, Зерноградский район, город Зерноград, по ул. им.Чкалова у здания детской поликлиники (ул. Чкалова д.13)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Tatiana Kostenko</dc:creator>
  <cp:lastModifiedBy>Darya Das</cp:lastModifiedBy>
  <cp:revision>84</cp:revision>
  <dcterms:modified xsi:type="dcterms:W3CDTF">2018-02-26T11:24:23Z</dcterms:modified>
</cp:coreProperties>
</file>