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99" r:id="rId3"/>
    <p:sldId id="296" r:id="rId4"/>
    <p:sldId id="268" r:id="rId5"/>
    <p:sldId id="260" r:id="rId6"/>
    <p:sldId id="289" r:id="rId7"/>
    <p:sldId id="316" r:id="rId8"/>
    <p:sldId id="304" r:id="rId9"/>
    <p:sldId id="315" r:id="rId10"/>
    <p:sldId id="293" r:id="rId11"/>
    <p:sldId id="31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F2851BA-04B1-48E4-9558-EDA5EFF60A7A}">
  <a:tblStyle styleId="{7F2851BA-04B1-48E4-9558-EDA5EFF60A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674"/>
  </p:normalViewPr>
  <p:slideViewPr>
    <p:cSldViewPr snapToGrid="0">
      <p:cViewPr varScale="1">
        <p:scale>
          <a:sx n="110" d="100"/>
          <a:sy n="110" d="100"/>
        </p:scale>
        <p:origin x="56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8689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99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04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94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53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312088" y="3126212"/>
            <a:ext cx="8155419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2800" b="0" dirty="0" smtClean="0">
                <a:latin typeface="Bebas Neue Book" charset="0"/>
                <a:ea typeface="Bebas Neue Book" charset="0"/>
                <a:cs typeface="Bebas Neue Book" charset="0"/>
              </a:rPr>
              <a:t>Дизайн-проект </a:t>
            </a:r>
            <a:r>
              <a:rPr lang="ru-RU" sz="2800" b="0" dirty="0">
                <a:latin typeface="Bebas Neue Book" charset="0"/>
                <a:ea typeface="Bebas Neue Book" charset="0"/>
                <a:cs typeface="Bebas Neue Book" charset="0"/>
              </a:rPr>
              <a:t>благоустройства общественного пространства по адресу: </a:t>
            </a:r>
            <a:r>
              <a:rPr lang="ru-RU" sz="3200" b="0" dirty="0">
                <a:latin typeface="Bebas Neue Book" charset="0"/>
                <a:ea typeface="Bebas Neue Book" charset="0"/>
                <a:cs typeface="Bebas Neue Book" charset="0"/>
              </a:rPr>
              <a:t/>
            </a:r>
            <a:br>
              <a:rPr lang="ru-RU" sz="3200" b="0" dirty="0">
                <a:latin typeface="Bebas Neue Book" charset="0"/>
                <a:ea typeface="Bebas Neue Book" charset="0"/>
                <a:cs typeface="Bebas Neue Book" charset="0"/>
              </a:rPr>
            </a:br>
            <a:r>
              <a:rPr lang="ru-RU" sz="2000" b="0" dirty="0">
                <a:latin typeface="Bebas Neue Book" charset="0"/>
                <a:ea typeface="Bebas Neue Book" charset="0"/>
                <a:cs typeface="Bebas Neue Book" charset="0"/>
              </a:rPr>
              <a:t>Ростовская область, </a:t>
            </a:r>
            <a:r>
              <a:rPr lang="ru-RU" sz="2000" b="0" dirty="0" smtClean="0">
                <a:latin typeface="Bebas Neue Book" charset="0"/>
                <a:ea typeface="Bebas Neue Book" charset="0"/>
                <a:cs typeface="Bebas Neue Book" charset="0"/>
              </a:rPr>
              <a:t>Зерноградский район, город Зерноград, по ул</a:t>
            </a:r>
            <a:r>
              <a:rPr lang="ru-RU" sz="2000" b="0" dirty="0">
                <a:latin typeface="Bebas Neue Book" charset="0"/>
                <a:ea typeface="Bebas Neue Book" charset="0"/>
                <a:cs typeface="Bebas Neue Book" charset="0"/>
              </a:rPr>
              <a:t>. </a:t>
            </a:r>
            <a:r>
              <a:rPr lang="ru-RU" sz="2000" b="0" dirty="0" smtClean="0">
                <a:latin typeface="Bebas Neue Book" charset="0"/>
                <a:ea typeface="Bebas Neue Book" charset="0"/>
                <a:cs typeface="Bebas Neue Book" charset="0"/>
              </a:rPr>
              <a:t>Ленина</a:t>
            </a:r>
            <a:endParaRPr lang="en" sz="2000" b="0" dirty="0"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855" y="748144"/>
            <a:ext cx="9056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Благоустройство карьера</a:t>
            </a:r>
            <a:endParaRPr lang="ru-RU" sz="6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9663" y="-173527"/>
            <a:ext cx="5111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4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экологичность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4984" y="4838493"/>
            <a:ext cx="2377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NEXT ART" charset="0"/>
                <a:ea typeface="NEXT ART" charset="0"/>
                <a:cs typeface="NEXT ART" charset="0"/>
              </a:rPr>
              <a:t>Дуб </a:t>
            </a:r>
            <a:r>
              <a:rPr lang="ru-RU" sz="900" b="1" dirty="0" err="1">
                <a:solidFill>
                  <a:schemeClr val="bg1"/>
                </a:solidFill>
                <a:latin typeface="NEXT ART" charset="0"/>
                <a:ea typeface="NEXT ART" charset="0"/>
                <a:cs typeface="NEXT ART" charset="0"/>
              </a:rPr>
              <a:t>черешчатыи</a:t>
            </a:r>
            <a:r>
              <a:rPr lang="ru-RU" sz="900" b="1" dirty="0">
                <a:solidFill>
                  <a:schemeClr val="bg1"/>
                </a:solidFill>
                <a:latin typeface="NEXT ART" charset="0"/>
                <a:ea typeface="NEXT ART" charset="0"/>
                <a:cs typeface="NEXT ART" charset="0"/>
              </a:rPr>
              <a:t>̆ '</a:t>
            </a:r>
            <a:r>
              <a:rPr lang="ru-RU" sz="900" b="1" dirty="0" err="1">
                <a:solidFill>
                  <a:schemeClr val="bg1"/>
                </a:solidFill>
                <a:latin typeface="NEXT ART" charset="0"/>
                <a:ea typeface="NEXT ART" charset="0"/>
                <a:cs typeface="NEXT ART" charset="0"/>
              </a:rPr>
              <a:t>Fastigiata</a:t>
            </a:r>
            <a:r>
              <a:rPr lang="ru-RU" sz="900" b="1" dirty="0">
                <a:solidFill>
                  <a:schemeClr val="bg1"/>
                </a:solidFill>
                <a:latin typeface="NEXT ART" charset="0"/>
                <a:ea typeface="NEXT ART" charset="0"/>
                <a:cs typeface="NEXT ART" charset="0"/>
              </a:rPr>
              <a:t>'</a:t>
            </a:r>
          </a:p>
        </p:txBody>
      </p:sp>
      <p:pic>
        <p:nvPicPr>
          <p:cNvPr id="3074" name="Picture 2" descr="https://pp.userapi.com/c840124/v840124083/7e6d5/ibHSlEiLw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9" y="1141408"/>
            <a:ext cx="4748591" cy="3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rstudio.cacontent/welland-canal-park-civic-square - Google-мен ізде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183780"/>
            <a:ext cx="3726873" cy="24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18" y="-133798"/>
            <a:ext cx="4726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5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идентичность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100" name="Picture 4" descr="Riverbank Park, Flint, Michigan | Landslide 2012: Landscape and Patronage. Photograph copyright Paul-David Rearick. tclf.org/sites/default/files/microsites/landscape-patronage/riverbank-park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41" y="145472"/>
            <a:ext cx="2849418" cy="42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etchum Residence - ландшафтный дизайн живописной долины в Калифор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8" y="1246909"/>
            <a:ext cx="2480623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rban riverbank landscape design creek small: 12 тыс изображений найдено в Яндекс.Картинк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05" y="2068678"/>
            <a:ext cx="3345872" cy="26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14" y="0"/>
            <a:ext cx="5143500" cy="514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00054" y="1627909"/>
            <a:ext cx="464128" cy="46412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2410"/>
              </p:ext>
            </p:extLst>
          </p:nvPr>
        </p:nvGraphicFramePr>
        <p:xfrm>
          <a:off x="-399618" y="-341058"/>
          <a:ext cx="8781618" cy="621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2831810" imgH="9075004" progId="Acrobat.Document.DC">
                  <p:embed/>
                </p:oleObj>
              </mc:Choice>
              <mc:Fallback>
                <p:oleObj name="Acrobat Document" r:id="rId3" imgW="12831810" imgH="9075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9618" y="-341058"/>
                        <a:ext cx="8781618" cy="6211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8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247">
            <a:extLst>
              <a:ext uri="{FF2B5EF4-FFF2-40B4-BE49-F238E27FC236}">
                <a16:creationId xmlns:a16="http://schemas.microsoft.com/office/drawing/2014/main" id="{E332071B-11AF-42EF-8085-823892A22E15}"/>
              </a:ext>
            </a:extLst>
          </p:cNvPr>
          <p:cNvSpPr/>
          <p:nvPr/>
        </p:nvSpPr>
        <p:spPr>
          <a:xfrm>
            <a:off x="3205568" y="3514933"/>
            <a:ext cx="3958296" cy="843144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248">
            <a:extLst>
              <a:ext uri="{FF2B5EF4-FFF2-40B4-BE49-F238E27FC236}">
                <a16:creationId xmlns:a16="http://schemas.microsoft.com/office/drawing/2014/main" id="{21B5AE13-18EE-4EB7-8364-D185191B7646}"/>
              </a:ext>
            </a:extLst>
          </p:cNvPr>
          <p:cNvSpPr/>
          <p:nvPr/>
        </p:nvSpPr>
        <p:spPr>
          <a:xfrm>
            <a:off x="1452570" y="3534475"/>
            <a:ext cx="882600" cy="9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236"/>
                </a:lnTo>
                <a:lnTo>
                  <a:pt x="120000" y="120000"/>
                </a:lnTo>
                <a:lnTo>
                  <a:pt x="311" y="103519"/>
                </a:lnTo>
                <a:cubicBezTo>
                  <a:pt x="497" y="69012"/>
                  <a:pt x="-151" y="34506"/>
                  <a:pt x="33" y="0"/>
                </a:cubicBezTo>
                <a:close/>
              </a:path>
            </a:pathLst>
          </a:custGeom>
          <a:solidFill>
            <a:srgbClr val="87AF6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254">
            <a:extLst>
              <a:ext uri="{FF2B5EF4-FFF2-40B4-BE49-F238E27FC236}">
                <a16:creationId xmlns:a16="http://schemas.microsoft.com/office/drawing/2014/main" id="{FDFB1DC7-067B-46BE-A042-8B943A4F8ABA}"/>
              </a:ext>
            </a:extLst>
          </p:cNvPr>
          <p:cNvSpPr/>
          <p:nvPr/>
        </p:nvSpPr>
        <p:spPr>
          <a:xfrm flipH="1">
            <a:off x="2331280" y="3545505"/>
            <a:ext cx="8868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359"/>
                </a:lnTo>
                <a:lnTo>
                  <a:pt x="120000" y="120000"/>
                </a:lnTo>
                <a:lnTo>
                  <a:pt x="310" y="104052"/>
                </a:lnTo>
                <a:cubicBezTo>
                  <a:pt x="495" y="69019"/>
                  <a:pt x="-151" y="35032"/>
                  <a:pt x="33" y="0"/>
                </a:cubicBezTo>
                <a:close/>
              </a:path>
            </a:pathLst>
          </a:custGeom>
          <a:solidFill>
            <a:srgbClr val="94BF6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183745" y="2789511"/>
            <a:ext cx="2718300" cy="749700"/>
          </a:xfrm>
          <a:prstGeom prst="homePlate">
            <a:avLst>
              <a:gd name="adj" fmla="val 35440"/>
            </a:avLst>
          </a:prstGeom>
          <a:solidFill>
            <a:srgbClr val="12405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3183746" y="2054583"/>
            <a:ext cx="3488400" cy="749700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183745" y="1309420"/>
            <a:ext cx="2227500" cy="749700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3183746" y="559564"/>
            <a:ext cx="2554800" cy="749700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Shape 248"/>
          <p:cNvSpPr/>
          <p:nvPr/>
        </p:nvSpPr>
        <p:spPr>
          <a:xfrm>
            <a:off x="2323012" y="363038"/>
            <a:ext cx="882600" cy="9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236"/>
                </a:lnTo>
                <a:lnTo>
                  <a:pt x="120000" y="120000"/>
                </a:lnTo>
                <a:lnTo>
                  <a:pt x="311" y="103519"/>
                </a:lnTo>
                <a:cubicBezTo>
                  <a:pt x="497" y="69012"/>
                  <a:pt x="-151" y="34506"/>
                  <a:pt x="33" y="0"/>
                </a:cubicBezTo>
                <a:close/>
              </a:path>
            </a:pathLst>
          </a:custGeom>
          <a:solidFill>
            <a:srgbClr val="87AF6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317118" y="1181900"/>
            <a:ext cx="888600" cy="88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F3D3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 rot="10800000" flipH="1">
            <a:off x="2316936" y="2058260"/>
            <a:ext cx="888900" cy="87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7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24" y="120000"/>
                </a:lnTo>
                <a:cubicBezTo>
                  <a:pt x="-159" y="80000"/>
                  <a:pt x="761" y="40000"/>
                  <a:pt x="577" y="0"/>
                </a:cubicBezTo>
                <a:close/>
              </a:path>
            </a:pathLst>
          </a:custGeom>
          <a:solidFill>
            <a:srgbClr val="2E6E4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 rot="10800000" flipH="1">
            <a:off x="2319163" y="2802687"/>
            <a:ext cx="8865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7" y="0"/>
                </a:moveTo>
                <a:lnTo>
                  <a:pt x="120000" y="25882"/>
                </a:lnTo>
                <a:lnTo>
                  <a:pt x="120000" y="120000"/>
                </a:lnTo>
                <a:lnTo>
                  <a:pt x="0" y="105098"/>
                </a:lnTo>
                <a:cubicBezTo>
                  <a:pt x="184" y="70065"/>
                  <a:pt x="92" y="35032"/>
                  <a:pt x="277" y="0"/>
                </a:cubicBezTo>
                <a:close/>
              </a:path>
            </a:pathLst>
          </a:custGeom>
          <a:solidFill>
            <a:srgbClr val="0B293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 rot="10800000">
            <a:off x="1447453" y="2798539"/>
            <a:ext cx="878100" cy="9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565"/>
                </a:lnTo>
                <a:lnTo>
                  <a:pt x="120000" y="120000"/>
                </a:lnTo>
                <a:lnTo>
                  <a:pt x="313" y="105130"/>
                </a:lnTo>
                <a:cubicBezTo>
                  <a:pt x="499" y="70173"/>
                  <a:pt x="-152" y="34956"/>
                  <a:pt x="33" y="0"/>
                </a:cubicBezTo>
                <a:close/>
              </a:path>
            </a:pathLst>
          </a:custGeom>
          <a:solidFill>
            <a:srgbClr val="12405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 flipH="1">
            <a:off x="1442994" y="1177804"/>
            <a:ext cx="882900" cy="87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80" y="119999"/>
                </a:lnTo>
                <a:cubicBezTo>
                  <a:pt x="-197" y="79999"/>
                  <a:pt x="358" y="40000"/>
                  <a:pt x="80" y="0"/>
                </a:cubicBezTo>
                <a:close/>
              </a:path>
            </a:pathLst>
          </a:custGeom>
          <a:solidFill>
            <a:srgbClr val="1657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 flipH="1">
            <a:off x="1440800" y="365085"/>
            <a:ext cx="8868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359"/>
                </a:lnTo>
                <a:lnTo>
                  <a:pt x="120000" y="120000"/>
                </a:lnTo>
                <a:lnTo>
                  <a:pt x="310" y="104052"/>
                </a:lnTo>
                <a:cubicBezTo>
                  <a:pt x="495" y="69019"/>
                  <a:pt x="-151" y="35032"/>
                  <a:pt x="33" y="0"/>
                </a:cubicBezTo>
                <a:close/>
              </a:path>
            </a:pathLst>
          </a:custGeom>
          <a:solidFill>
            <a:srgbClr val="94BF6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 rot="10800000">
            <a:off x="1446152" y="2053971"/>
            <a:ext cx="877500" cy="87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54" y="120000"/>
                </a:lnTo>
                <a:cubicBezTo>
                  <a:pt x="240" y="79812"/>
                  <a:pt x="-132" y="40187"/>
                  <a:pt x="53" y="0"/>
                </a:cubicBezTo>
                <a:lnTo>
                  <a:pt x="120000" y="1676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410265" y="464198"/>
            <a:ext cx="477600" cy="3985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3303638" y="704848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01</a:t>
            </a:r>
          </a:p>
        </p:txBody>
      </p:sp>
      <p:cxnSp>
        <p:nvCxnSpPr>
          <p:cNvPr id="258" name="Shape 258"/>
          <p:cNvCxnSpPr/>
          <p:nvPr/>
        </p:nvCxnSpPr>
        <p:spPr>
          <a:xfrm>
            <a:off x="3900704" y="733236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" name="Shape 259"/>
          <p:cNvSpPr txBox="1"/>
          <p:nvPr/>
        </p:nvSpPr>
        <p:spPr>
          <a:xfrm>
            <a:off x="3956464" y="718273"/>
            <a:ext cx="1565655" cy="4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БЕЗОПАСНОСТЬ</a:t>
            </a:r>
            <a:endParaRPr lang="en" sz="1000" b="0" i="0" u="none" strike="noStrike" cap="none" dirty="0">
              <a:solidFill>
                <a:srgbClr val="FFFFFF"/>
              </a:solidFill>
              <a:latin typeface="PF Bague Sans Pro" pitchFamily="50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3303664" y="1442623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02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3900703" y="1471006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Shape 262"/>
          <p:cNvSpPr txBox="1"/>
          <p:nvPr/>
        </p:nvSpPr>
        <p:spPr>
          <a:xfrm>
            <a:off x="3956474" y="1460147"/>
            <a:ext cx="1385100" cy="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КОМФОРТ</a:t>
            </a:r>
            <a:endParaRPr lang="en" sz="1000" dirty="0">
              <a:solidFill>
                <a:schemeClr val="lt1"/>
              </a:solidFill>
              <a:latin typeface="PF Bague Sans Pro" pitchFamily="50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303663" y="2201648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03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3900703" y="2230032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Shape 265"/>
          <p:cNvSpPr txBox="1"/>
          <p:nvPr/>
        </p:nvSpPr>
        <p:spPr>
          <a:xfrm>
            <a:off x="3956473" y="2144961"/>
            <a:ext cx="2294307" cy="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РАЗНООБРАЗИЕ</a:t>
            </a:r>
            <a:endParaRPr lang="en" sz="1000" dirty="0">
              <a:solidFill>
                <a:schemeClr val="lt1"/>
              </a:solidFill>
              <a:latin typeface="PF Bague Sans Pro" pitchFamily="50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303664" y="2932248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04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3900701" y="2960624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3956472" y="2876794"/>
            <a:ext cx="1717652" cy="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ЭКОЛОГИЧНОСТЬ</a:t>
            </a:r>
            <a:endParaRPr lang="en" sz="1000" dirty="0">
              <a:solidFill>
                <a:schemeClr val="lt1"/>
              </a:solidFill>
              <a:latin typeface="PF Bague Sans Pro" pitchFamily="50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69" name="Shape 269"/>
          <p:cNvSpPr/>
          <p:nvPr/>
        </p:nvSpPr>
        <p:spPr>
          <a:xfrm flipH="1">
            <a:off x="3186602" y="560427"/>
            <a:ext cx="117039" cy="3797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905885" y="4488475"/>
            <a:ext cx="3711000" cy="5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600"/>
              </a:spcBef>
              <a:buNone/>
            </a:pPr>
            <a:r>
              <a:rPr lang="ru-RU" sz="1200" b="1" dirty="0">
                <a:solidFill>
                  <a:srgbClr val="18637B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Качественные критерии оценки проекта</a:t>
            </a:r>
            <a:endParaRPr lang="en" sz="1200" b="1" u="sng" dirty="0">
              <a:solidFill>
                <a:srgbClr val="18637B"/>
              </a:solidFill>
              <a:latin typeface="PF Bague Sans Pro" pitchFamily="50" charset="0"/>
              <a:ea typeface="Nixie One"/>
              <a:cs typeface="Nixie One"/>
              <a:sym typeface="Nixie One"/>
              <a:hlinkClick r:id="rId3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612839" y="697020"/>
            <a:ext cx="327815" cy="286064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72" name="Shape 272"/>
          <p:cNvGrpSpPr/>
          <p:nvPr/>
        </p:nvGrpSpPr>
        <p:grpSpPr>
          <a:xfrm>
            <a:off x="2609795" y="3057946"/>
            <a:ext cx="333902" cy="333902"/>
            <a:chOff x="5941025" y="3634400"/>
            <a:chExt cx="467650" cy="467650"/>
          </a:xfrm>
        </p:grpSpPr>
        <p:sp>
          <p:nvSpPr>
            <p:cNvPr id="273" name="Shape 27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2591972" y="2295015"/>
            <a:ext cx="369549" cy="274765"/>
            <a:chOff x="5247525" y="3007275"/>
            <a:chExt cx="517575" cy="384825"/>
          </a:xfrm>
        </p:grpSpPr>
        <p:sp>
          <p:nvSpPr>
            <p:cNvPr id="280" name="Shape 28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266">
            <a:extLst>
              <a:ext uri="{FF2B5EF4-FFF2-40B4-BE49-F238E27FC236}">
                <a16:creationId xmlns:a16="http://schemas.microsoft.com/office/drawing/2014/main" id="{5FA581CF-523C-4E65-A605-F30BE9103B0F}"/>
              </a:ext>
            </a:extLst>
          </p:cNvPr>
          <p:cNvSpPr txBox="1"/>
          <p:nvPr/>
        </p:nvSpPr>
        <p:spPr>
          <a:xfrm>
            <a:off x="3303638" y="3750609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0</a:t>
            </a:r>
            <a:r>
              <a:rPr lang="ru-RU" sz="24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5</a:t>
            </a:r>
            <a:endParaRPr lang="en" sz="2400" b="1" i="0" u="none" strike="noStrike" cap="none" dirty="0">
              <a:solidFill>
                <a:srgbClr val="FFFFFF"/>
              </a:solidFill>
              <a:latin typeface="PF Bague Sans Pro" pitchFamily="50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7" name="Shape 268">
            <a:extLst>
              <a:ext uri="{FF2B5EF4-FFF2-40B4-BE49-F238E27FC236}">
                <a16:creationId xmlns:a16="http://schemas.microsoft.com/office/drawing/2014/main" id="{D25C49EF-644D-4DD0-A2B9-181320D0157D}"/>
              </a:ext>
            </a:extLst>
          </p:cNvPr>
          <p:cNvSpPr txBox="1"/>
          <p:nvPr/>
        </p:nvSpPr>
        <p:spPr>
          <a:xfrm>
            <a:off x="3956446" y="3695155"/>
            <a:ext cx="1800090" cy="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PF Bague Sans Pro" pitchFamily="50" charset="0"/>
                <a:ea typeface="Nixie One"/>
                <a:cs typeface="Nixie One"/>
                <a:sym typeface="Nixie One"/>
              </a:rPr>
              <a:t>ИДЕНТИЧНОСТЬ</a:t>
            </a:r>
            <a:endParaRPr lang="en" sz="1000" dirty="0">
              <a:solidFill>
                <a:schemeClr val="lt1"/>
              </a:solidFill>
              <a:latin typeface="PF Bague Sans Pro" pitchFamily="50" charset="0"/>
              <a:ea typeface="Nixie One"/>
              <a:cs typeface="Nixie One"/>
              <a:sym typeface="Nixie One"/>
            </a:endParaRPr>
          </a:p>
        </p:txBody>
      </p:sp>
      <p:cxnSp>
        <p:nvCxnSpPr>
          <p:cNvPr id="58" name="Shape 267">
            <a:extLst>
              <a:ext uri="{FF2B5EF4-FFF2-40B4-BE49-F238E27FC236}">
                <a16:creationId xmlns:a16="http://schemas.microsoft.com/office/drawing/2014/main" id="{F0473E95-49A2-46EE-A1F7-A8007249DB46}"/>
              </a:ext>
            </a:extLst>
          </p:cNvPr>
          <p:cNvCxnSpPr/>
          <p:nvPr/>
        </p:nvCxnSpPr>
        <p:spPr>
          <a:xfrm>
            <a:off x="3900338" y="3750609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" name="Shape 836">
            <a:extLst>
              <a:ext uri="{FF2B5EF4-FFF2-40B4-BE49-F238E27FC236}">
                <a16:creationId xmlns:a16="http://schemas.microsoft.com/office/drawing/2014/main" id="{4C4866D4-B680-44EC-B2DD-E55E1CC69855}"/>
              </a:ext>
            </a:extLst>
          </p:cNvPr>
          <p:cNvGrpSpPr/>
          <p:nvPr/>
        </p:nvGrpSpPr>
        <p:grpSpPr>
          <a:xfrm>
            <a:off x="2591972" y="3838695"/>
            <a:ext cx="384328" cy="368674"/>
            <a:chOff x="5233525" y="4954450"/>
            <a:chExt cx="538275" cy="516350"/>
          </a:xfrm>
        </p:grpSpPr>
        <p:sp>
          <p:nvSpPr>
            <p:cNvPr id="110" name="Shape 837">
              <a:extLst>
                <a:ext uri="{FF2B5EF4-FFF2-40B4-BE49-F238E27FC236}">
                  <a16:creationId xmlns:a16="http://schemas.microsoft.com/office/drawing/2014/main" id="{FB7AE568-2AB1-4D15-98E0-7ABD2FCB1424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838">
              <a:extLst>
                <a:ext uri="{FF2B5EF4-FFF2-40B4-BE49-F238E27FC236}">
                  <a16:creationId xmlns:a16="http://schemas.microsoft.com/office/drawing/2014/main" id="{F62BB4D0-C187-4F4F-A127-24C26C0C475A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839">
              <a:extLst>
                <a:ext uri="{FF2B5EF4-FFF2-40B4-BE49-F238E27FC236}">
                  <a16:creationId xmlns:a16="http://schemas.microsoft.com/office/drawing/2014/main" id="{2F6E911E-DA93-4A9D-B01C-37EA26F6AFDA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40">
              <a:extLst>
                <a:ext uri="{FF2B5EF4-FFF2-40B4-BE49-F238E27FC236}">
                  <a16:creationId xmlns:a16="http://schemas.microsoft.com/office/drawing/2014/main" id="{38D2C15E-F6E9-456A-AE09-236D7A82585E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41">
              <a:extLst>
                <a:ext uri="{FF2B5EF4-FFF2-40B4-BE49-F238E27FC236}">
                  <a16:creationId xmlns:a16="http://schemas.microsoft.com/office/drawing/2014/main" id="{C80A590B-F8D3-4208-B22A-0E88760A8106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42">
              <a:extLst>
                <a:ext uri="{FF2B5EF4-FFF2-40B4-BE49-F238E27FC236}">
                  <a16:creationId xmlns:a16="http://schemas.microsoft.com/office/drawing/2014/main" id="{AF17EBA1-A799-4198-B142-94B037CF1BBD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43">
              <a:extLst>
                <a:ext uri="{FF2B5EF4-FFF2-40B4-BE49-F238E27FC236}">
                  <a16:creationId xmlns:a16="http://schemas.microsoft.com/office/drawing/2014/main" id="{11E6BF58-AB60-4985-8FA2-21D05922C09D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44">
              <a:extLst>
                <a:ext uri="{FF2B5EF4-FFF2-40B4-BE49-F238E27FC236}">
                  <a16:creationId xmlns:a16="http://schemas.microsoft.com/office/drawing/2014/main" id="{52D5FFFE-53F2-4265-BDD7-3D6AC7615122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45">
              <a:extLst>
                <a:ext uri="{FF2B5EF4-FFF2-40B4-BE49-F238E27FC236}">
                  <a16:creationId xmlns:a16="http://schemas.microsoft.com/office/drawing/2014/main" id="{6F67968E-AAD0-4948-9896-CCBC377E7C34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46">
              <a:extLst>
                <a:ext uri="{FF2B5EF4-FFF2-40B4-BE49-F238E27FC236}">
                  <a16:creationId xmlns:a16="http://schemas.microsoft.com/office/drawing/2014/main" id="{D6152156-840E-43F9-A95E-25527A2C7E83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847">
              <a:extLst>
                <a:ext uri="{FF2B5EF4-FFF2-40B4-BE49-F238E27FC236}">
                  <a16:creationId xmlns:a16="http://schemas.microsoft.com/office/drawing/2014/main" id="{5034125F-512C-4622-B74D-CC751AB11DDF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1" name="Shape 854">
            <a:extLst>
              <a:ext uri="{FF2B5EF4-FFF2-40B4-BE49-F238E27FC236}">
                <a16:creationId xmlns:a16="http://schemas.microsoft.com/office/drawing/2014/main" id="{CDF4C353-6D4C-41E6-9EB8-9961946C456D}"/>
              </a:ext>
            </a:extLst>
          </p:cNvPr>
          <p:cNvGrpSpPr/>
          <p:nvPr/>
        </p:nvGrpSpPr>
        <p:grpSpPr>
          <a:xfrm>
            <a:off x="2565330" y="1582766"/>
            <a:ext cx="378241" cy="209131"/>
            <a:chOff x="531800" y="5071350"/>
            <a:chExt cx="529750" cy="292900"/>
          </a:xfrm>
        </p:grpSpPr>
        <p:sp>
          <p:nvSpPr>
            <p:cNvPr id="122" name="Shape 855">
              <a:extLst>
                <a:ext uri="{FF2B5EF4-FFF2-40B4-BE49-F238E27FC236}">
                  <a16:creationId xmlns:a16="http://schemas.microsoft.com/office/drawing/2014/main" id="{E662A942-4962-4110-890F-858E0790C333}"/>
                </a:ext>
              </a:extLst>
            </p:cNvPr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856">
              <a:extLst>
                <a:ext uri="{FF2B5EF4-FFF2-40B4-BE49-F238E27FC236}">
                  <a16:creationId xmlns:a16="http://schemas.microsoft.com/office/drawing/2014/main" id="{68DC3D8A-2B06-4BD7-9805-C8FD786737B9}"/>
                </a:ext>
              </a:extLst>
            </p:cNvPr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857">
              <a:extLst>
                <a:ext uri="{FF2B5EF4-FFF2-40B4-BE49-F238E27FC236}">
                  <a16:creationId xmlns:a16="http://schemas.microsoft.com/office/drawing/2014/main" id="{FDDC2821-DAB1-476F-936B-F920FF8AF004}"/>
                </a:ext>
              </a:extLst>
            </p:cNvPr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858">
              <a:extLst>
                <a:ext uri="{FF2B5EF4-FFF2-40B4-BE49-F238E27FC236}">
                  <a16:creationId xmlns:a16="http://schemas.microsoft.com/office/drawing/2014/main" id="{C6F37526-2E2B-4E5E-919B-30676BD10757}"/>
                </a:ext>
              </a:extLst>
            </p:cNvPr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859">
              <a:extLst>
                <a:ext uri="{FF2B5EF4-FFF2-40B4-BE49-F238E27FC236}">
                  <a16:creationId xmlns:a16="http://schemas.microsoft.com/office/drawing/2014/main" id="{ABC76B6B-527B-412E-B1AE-CC7099672A64}"/>
                </a:ext>
              </a:extLst>
            </p:cNvPr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860">
              <a:extLst>
                <a:ext uri="{FF2B5EF4-FFF2-40B4-BE49-F238E27FC236}">
                  <a16:creationId xmlns:a16="http://schemas.microsoft.com/office/drawing/2014/main" id="{CC719B97-22B9-4EF0-956A-D4E3B0942D17}"/>
                </a:ext>
              </a:extLst>
            </p:cNvPr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861">
              <a:extLst>
                <a:ext uri="{FF2B5EF4-FFF2-40B4-BE49-F238E27FC236}">
                  <a16:creationId xmlns:a16="http://schemas.microsoft.com/office/drawing/2014/main" id="{0D69A353-D773-4F52-BF15-AAA4279AE1A2}"/>
                </a:ext>
              </a:extLst>
            </p:cNvPr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05" y="-47010"/>
            <a:ext cx="4726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1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Безопасность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7170" name="Picture 2" descr="a-view-from-the-top-gardenista-Metcalfe-Architecture-Design-tree-walk-philadelp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4" y="990600"/>
            <a:ext cx="3436638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панд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5" y="990600"/>
            <a:ext cx="4408921" cy="33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941" y="4478968"/>
            <a:ext cx="428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Ограждения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89265" y="4464517"/>
            <a:ext cx="2308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Пандусы для МГН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05" y="-47010"/>
            <a:ext cx="4726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2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Комфорт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5122" name="Picture 2" descr="Spectacular roof–terrace for London College of Fashion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18" y="1278758"/>
            <a:ext cx="2343165" cy="33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ои заклад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7" y="235527"/>
            <a:ext cx="2118931" cy="2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иало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1559750"/>
            <a:ext cx="4408482" cy="2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05" y="-47010"/>
            <a:ext cx="4726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2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Комфорт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6146" name="Picture 2" descr="Tianjin Qiaoyuan Park by Turenscape Landscape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105681"/>
            <a:ext cx="3421084" cy="27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ои заклад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4" y="110836"/>
            <a:ext cx="2119455" cy="31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iverside Park South Waterfront | New York | Thomas Balsley Associ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08" y="110836"/>
            <a:ext cx="3212502" cy="29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05" y="-160595"/>
            <a:ext cx="4726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3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Разнообразие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1026" name="Picture 2" descr="https://pp.userapi.com/c840124/v840124083/7e6dc/zvjcOYmry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1196120"/>
            <a:ext cx="4388412" cy="29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0124/v840124083/7e6ce/i5TNqE2Ubp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73" y="1196120"/>
            <a:ext cx="4399988" cy="29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72030"/>
            <a:ext cx="4726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3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.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Разнообразие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2050" name="Picture 2" descr="https://pp.userapi.com/c840124/v840124083/7e6e3/vRfoscwG4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7" y="935966"/>
            <a:ext cx="53721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0124/v840124083/7e69e/KiaFw2zeD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47" y="471054"/>
            <a:ext cx="2774084" cy="41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50</Words>
  <Application>Microsoft Office PowerPoint</Application>
  <PresentationFormat>Экран (16:9)</PresentationFormat>
  <Paragraphs>23</Paragraphs>
  <Slides>11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Bebas Neue</vt:lpstr>
      <vt:lpstr>Bebas Neue Book</vt:lpstr>
      <vt:lpstr>Impact</vt:lpstr>
      <vt:lpstr>NEXT ART</vt:lpstr>
      <vt:lpstr>Nixie One</vt:lpstr>
      <vt:lpstr>PF Bague Sans Pro</vt:lpstr>
      <vt:lpstr>Roboto Slab</vt:lpstr>
      <vt:lpstr>Warwick template</vt:lpstr>
      <vt:lpstr>Adobe Acrobat Document</vt:lpstr>
      <vt:lpstr>Дизайн-проект благоустройства общественного пространства по адресу:  Ростовская область, Зерноградский район, город Зерноград, по ул. Ленина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Tatiana Kostenko</dc:creator>
  <cp:lastModifiedBy>Darya Das</cp:lastModifiedBy>
  <cp:revision>81</cp:revision>
  <dcterms:modified xsi:type="dcterms:W3CDTF">2018-02-26T11:44:09Z</dcterms:modified>
</cp:coreProperties>
</file>