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1" r:id="rId1"/>
  </p:sldMasterIdLst>
  <p:notesMasterIdLst>
    <p:notesMasterId r:id="rId21"/>
  </p:notesMasterIdLst>
  <p:sldIdLst>
    <p:sldId id="292" r:id="rId2"/>
    <p:sldId id="282" r:id="rId3"/>
    <p:sldId id="283" r:id="rId4"/>
    <p:sldId id="285" r:id="rId5"/>
    <p:sldId id="293" r:id="rId6"/>
    <p:sldId id="288" r:id="rId7"/>
    <p:sldId id="260" r:id="rId8"/>
    <p:sldId id="296" r:id="rId9"/>
    <p:sldId id="289" r:id="rId10"/>
    <p:sldId id="262" r:id="rId11"/>
    <p:sldId id="297" r:id="rId12"/>
    <p:sldId id="271" r:id="rId13"/>
    <p:sldId id="298" r:id="rId14"/>
    <p:sldId id="294" r:id="rId15"/>
    <p:sldId id="291" r:id="rId16"/>
    <p:sldId id="268" r:id="rId17"/>
    <p:sldId id="273" r:id="rId18"/>
    <p:sldId id="275" r:id="rId19"/>
    <p:sldId id="299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33CC33"/>
    <a:srgbClr val="EFDDEE"/>
    <a:srgbClr val="F9FCD0"/>
    <a:srgbClr val="003300"/>
    <a:srgbClr val="B98590"/>
    <a:srgbClr val="EFF1D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1" autoAdjust="0"/>
    <p:restoredTop sz="91964" autoAdjust="0"/>
  </p:normalViewPr>
  <p:slideViewPr>
    <p:cSldViewPr>
      <p:cViewPr>
        <p:scale>
          <a:sx n="75" d="100"/>
          <a:sy n="75" d="100"/>
        </p:scale>
        <p:origin x="-1675" y="-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G:\Documents\talan\&#1044;&#1086;&#1082;&#1091;&#1084;&#1077;&#1085;&#1090;&#1099;%20&#1082;%20&#1057;&#1086;&#1073;&#1088;&#1072;&#1085;&#1080;&#1102;%20&#1076;&#1077;&#1087;&#1091;&#1090;&#1072;&#1090;&#1086;&#1074;%202022-2024\&#1076;&#1080;&#1072;&#1075;&#1088;&#1072;&#1084;&#1084;&#1072;.1xls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G:\Documents\talan\&#1044;&#1086;&#1082;&#1091;&#1084;&#1077;&#1085;&#1090;&#1099;%20&#1082;%20&#1057;&#1054;&#1073;&#1088;&#1072;&#1085;&#1080;&#1102;%20&#1076;&#1077;&#1087;&#1091;&#1090;&#1072;&#1090;&#1086;&#1074;%202021-2023\&#1076;&#1080;&#1072;&#1075;&#1088;&#1072;&#1084;&#1084;&#1072;.&#1085;&#1076;&#1092;&#1083;xls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6.3520287423088531E-2"/>
          <c:y val="1.3836643061126795E-2"/>
          <c:w val="0.85919384672821075"/>
          <c:h val="0.89453212045075448"/>
        </c:manualLayout>
      </c:layout>
      <c:bar3DChart>
        <c:barDir val="col"/>
        <c:grouping val="stacked"/>
        <c:ser>
          <c:idx val="0"/>
          <c:order val="0"/>
          <c:cat>
            <c:strRef>
              <c:f>Лист1!$A$1:$J$1</c:f>
              <c:strCache>
                <c:ptCount val="9"/>
                <c:pt idx="0">
                  <c:v>2018год факт</c:v>
                </c:pt>
                <c:pt idx="1">
                  <c:v> 2019 год факт</c:v>
                </c:pt>
                <c:pt idx="2">
                  <c:v>2020 год факт</c:v>
                </c:pt>
                <c:pt idx="3">
                  <c:v>2021 год  факт</c:v>
                </c:pt>
                <c:pt idx="4">
                  <c:v> 2022 год факт</c:v>
                </c:pt>
                <c:pt idx="5">
                  <c:v>2023 план </c:v>
                </c:pt>
                <c:pt idx="6">
                  <c:v>2024 проект </c:v>
                </c:pt>
                <c:pt idx="7">
                  <c:v>2025 проект </c:v>
                </c:pt>
                <c:pt idx="8">
                  <c:v>2026 проект</c:v>
                </c:pt>
              </c:strCache>
            </c:strRef>
          </c:cat>
          <c:val>
            <c:numRef>
              <c:f>Лист1!$A$2:$J$2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8A-4EB5-8621-3F894C1A6FC3}"/>
            </c:ext>
          </c:extLst>
        </c:ser>
        <c:ser>
          <c:idx val="1"/>
          <c:order val="1"/>
          <c:dLbls>
            <c:dLbl>
              <c:idx val="0"/>
              <c:layout>
                <c:manualLayout>
                  <c:x val="4.8415852043262398E-3"/>
                  <c:y val="-0.3295878674341460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8A-4EB5-8621-3F894C1A6FC3}"/>
                </c:ext>
              </c:extLst>
            </c:dLbl>
            <c:dLbl>
              <c:idx val="1"/>
              <c:layout>
                <c:manualLayout>
                  <c:x val="1.6030000893851155E-2"/>
                  <c:y val="-0.3310380864468118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8A-4EB5-8621-3F894C1A6FC3}"/>
                </c:ext>
              </c:extLst>
            </c:dLbl>
            <c:dLbl>
              <c:idx val="2"/>
              <c:layout>
                <c:manualLayout>
                  <c:x val="6.3954234822814577E-3"/>
                  <c:y val="-0.33634202451534134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8A-4EB5-8621-3F894C1A6FC3}"/>
                </c:ext>
              </c:extLst>
            </c:dLbl>
            <c:dLbl>
              <c:idx val="3"/>
              <c:layout>
                <c:manualLayout>
                  <c:x val="6.8828344194044782E-3"/>
                  <c:y val="-0.43221096150421789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8A-4EB5-8621-3F894C1A6FC3}"/>
                </c:ext>
              </c:extLst>
            </c:dLbl>
            <c:dLbl>
              <c:idx val="4"/>
              <c:layout>
                <c:manualLayout>
                  <c:x val="8.2202009231604669E-3"/>
                  <c:y val="-0.39695162551583801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8A-4EB5-8621-3F894C1A6FC3}"/>
                </c:ext>
              </c:extLst>
            </c:dLbl>
            <c:dLbl>
              <c:idx val="5"/>
              <c:layout>
                <c:manualLayout>
                  <c:x val="5.1715653000271684E-3"/>
                  <c:y val="-0.41014698936969329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8A-4EB5-8621-3F894C1A6FC3}"/>
                </c:ext>
              </c:extLst>
            </c:dLbl>
            <c:dLbl>
              <c:idx val="6"/>
              <c:layout>
                <c:manualLayout>
                  <c:x val="1.2936125441216449E-2"/>
                  <c:y val="-0.4304483233843574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88A-4EB5-8621-3F894C1A6FC3}"/>
                </c:ext>
              </c:extLst>
            </c:dLbl>
            <c:dLbl>
              <c:idx val="7"/>
              <c:layout>
                <c:manualLayout>
                  <c:x val="4.4276772784867385E-2"/>
                  <c:y val="-0.4403239418081597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88A-4EB5-8621-3F894C1A6FC3}"/>
                </c:ext>
              </c:extLst>
            </c:dLbl>
            <c:dLbl>
              <c:idx val="8"/>
              <c:layout>
                <c:manualLayout>
                  <c:x val="7.0874920195956009E-2"/>
                  <c:y val="-0.42307692307692335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Лист1!$A$1:$J$1</c:f>
              <c:strCache>
                <c:ptCount val="9"/>
                <c:pt idx="0">
                  <c:v>2018год факт</c:v>
                </c:pt>
                <c:pt idx="1">
                  <c:v> 2019 год факт</c:v>
                </c:pt>
                <c:pt idx="2">
                  <c:v>2020 год факт</c:v>
                </c:pt>
                <c:pt idx="3">
                  <c:v>2021 год  факт</c:v>
                </c:pt>
                <c:pt idx="4">
                  <c:v> 2022 год факт</c:v>
                </c:pt>
                <c:pt idx="5">
                  <c:v>2023 план </c:v>
                </c:pt>
                <c:pt idx="6">
                  <c:v>2024 проект </c:v>
                </c:pt>
                <c:pt idx="7">
                  <c:v>2025 проект </c:v>
                </c:pt>
                <c:pt idx="8">
                  <c:v>2026 проект</c:v>
                </c:pt>
              </c:strCache>
            </c:strRef>
          </c:cat>
          <c:val>
            <c:numRef>
              <c:f>Лист1!$A$3:$J$3</c:f>
              <c:numCache>
                <c:formatCode>0.0</c:formatCode>
                <c:ptCount val="10"/>
                <c:pt idx="0">
                  <c:v>86576.6</c:v>
                </c:pt>
                <c:pt idx="1">
                  <c:v>82725.399999999994</c:v>
                </c:pt>
                <c:pt idx="2">
                  <c:v>121358.2</c:v>
                </c:pt>
                <c:pt idx="3">
                  <c:v>129417</c:v>
                </c:pt>
                <c:pt idx="4">
                  <c:v>158666.20000000001</c:v>
                </c:pt>
                <c:pt idx="5">
                  <c:v>157624.29999999999</c:v>
                </c:pt>
                <c:pt idx="6">
                  <c:v>175911.6</c:v>
                </c:pt>
                <c:pt idx="7">
                  <c:v>180571</c:v>
                </c:pt>
                <c:pt idx="8">
                  <c:v>185693.5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88A-4EB5-8621-3F894C1A6FC3}"/>
            </c:ext>
          </c:extLst>
        </c:ser>
        <c:shape val="box"/>
        <c:axId val="110803968"/>
        <c:axId val="110810240"/>
        <c:axId val="0"/>
      </c:bar3DChart>
      <c:catAx>
        <c:axId val="1108039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Период</a:t>
                </a:r>
              </a:p>
            </c:rich>
          </c:tx>
          <c:layout>
            <c:manualLayout>
              <c:xMode val="edge"/>
              <c:yMode val="edge"/>
              <c:x val="7.8342751554962897E-2"/>
              <c:y val="0.94432691196619289"/>
            </c:manualLayout>
          </c:layout>
        </c:title>
        <c:numFmt formatCode="General" sourceLinked="1"/>
        <c:tickLblPos val="nextTo"/>
        <c:crossAx val="110810240"/>
        <c:crosses val="autoZero"/>
        <c:auto val="1"/>
        <c:lblAlgn val="ctr"/>
        <c:lblOffset val="100"/>
      </c:catAx>
      <c:valAx>
        <c:axId val="11081024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тыс.руб.</a:t>
                </a:r>
              </a:p>
            </c:rich>
          </c:tx>
          <c:layout/>
        </c:title>
        <c:numFmt formatCode="General" sourceLinked="1"/>
        <c:tickLblPos val="nextTo"/>
        <c:crossAx val="1108039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9.2113330312715486E-2"/>
          <c:y val="2.5445497898494793E-2"/>
          <c:w val="0.90788666968728438"/>
          <c:h val="0.51994949137737612"/>
        </c:manualLayout>
      </c:layout>
      <c:bar3DChart>
        <c:barDir val="col"/>
        <c:grouping val="stacked"/>
        <c:ser>
          <c:idx val="0"/>
          <c:order val="0"/>
          <c:cat>
            <c:strRef>
              <c:f>Лист1!$A$1:$I$1</c:f>
              <c:strCache>
                <c:ptCount val="9"/>
                <c:pt idx="0">
                  <c:v>факт2018</c:v>
                </c:pt>
                <c:pt idx="1">
                  <c:v>факт2019</c:v>
                </c:pt>
                <c:pt idx="2">
                  <c:v>факт2020</c:v>
                </c:pt>
                <c:pt idx="3">
                  <c:v>факт 2021</c:v>
                </c:pt>
                <c:pt idx="4">
                  <c:v>факт 2022</c:v>
                </c:pt>
                <c:pt idx="5">
                  <c:v> Бюджетные назначения 2023</c:v>
                </c:pt>
                <c:pt idx="6">
                  <c:v> проект 2024</c:v>
                </c:pt>
                <c:pt idx="7">
                  <c:v> проект 2025</c:v>
                </c:pt>
                <c:pt idx="8">
                  <c:v> проект 2026</c:v>
                </c:pt>
              </c:strCache>
            </c:strRef>
          </c:cat>
          <c:val>
            <c:numRef>
              <c:f>Лист1!$A$2:$I$2</c:f>
              <c:numCache>
                <c:formatCode>General</c:formatCode>
                <c:ptCount val="9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56-44FA-A38E-25A6F55D710A}"/>
            </c:ext>
          </c:extLst>
        </c:ser>
        <c:ser>
          <c:idx val="1"/>
          <c:order val="1"/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5.5555555555555558E-3"/>
                  <c:y val="-0.194444444444445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56-44FA-A38E-25A6F55D710A}"/>
                </c:ext>
              </c:extLst>
            </c:dLbl>
            <c:dLbl>
              <c:idx val="1"/>
              <c:layout>
                <c:manualLayout>
                  <c:x val="1.1111111111111125E-2"/>
                  <c:y val="-0.2638888888888905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56-44FA-A38E-25A6F55D710A}"/>
                </c:ext>
              </c:extLst>
            </c:dLbl>
            <c:dLbl>
              <c:idx val="2"/>
              <c:layout>
                <c:manualLayout>
                  <c:x val="2.7777777777777957E-3"/>
                  <c:y val="-0.21296296296296358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56-44FA-A38E-25A6F55D710A}"/>
                </c:ext>
              </c:extLst>
            </c:dLbl>
            <c:dLbl>
              <c:idx val="3"/>
              <c:layout>
                <c:manualLayout>
                  <c:x val="1.3681592039801029E-3"/>
                  <c:y val="-0.26050743657042869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C56-44FA-A38E-25A6F55D710A}"/>
                </c:ext>
              </c:extLst>
            </c:dLbl>
            <c:dLbl>
              <c:idx val="4"/>
              <c:layout>
                <c:manualLayout>
                  <c:x val="8.3333333333333367E-3"/>
                  <c:y val="-0.21296296296296358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C56-44FA-A38E-25A6F55D710A}"/>
                </c:ext>
              </c:extLst>
            </c:dLbl>
            <c:dLbl>
              <c:idx val="5"/>
              <c:layout>
                <c:manualLayout>
                  <c:x val="-2.7777777777777957E-3"/>
                  <c:y val="-0.29172207640711578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C56-44FA-A38E-25A6F55D710A}"/>
                </c:ext>
              </c:extLst>
            </c:dLbl>
            <c:dLbl>
              <c:idx val="6"/>
              <c:layout>
                <c:manualLayout>
                  <c:x val="4.1472265422498704E-3"/>
                  <c:y val="-0.2521149877905822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C56-44FA-A38E-25A6F55D710A}"/>
                </c:ext>
              </c:extLst>
            </c:dLbl>
            <c:dLbl>
              <c:idx val="7"/>
              <c:layout>
                <c:manualLayout>
                  <c:x val="5.5555555555555558E-3"/>
                  <c:y val="-0.28240740740740738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C56-44FA-A38E-25A6F55D710A}"/>
                </c:ext>
              </c:extLst>
            </c:dLbl>
            <c:dLbl>
              <c:idx val="8"/>
              <c:layout>
                <c:manualLayout>
                  <c:x val="5.5555555555555657E-2"/>
                  <c:y val="-0.26851851851851855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C56-44FA-A38E-25A6F55D710A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Лист1!$A$1:$I$1</c:f>
              <c:strCache>
                <c:ptCount val="9"/>
                <c:pt idx="0">
                  <c:v>факт2018</c:v>
                </c:pt>
                <c:pt idx="1">
                  <c:v>факт2019</c:v>
                </c:pt>
                <c:pt idx="2">
                  <c:v>факт2020</c:v>
                </c:pt>
                <c:pt idx="3">
                  <c:v>факт 2021</c:v>
                </c:pt>
                <c:pt idx="4">
                  <c:v>факт 2022</c:v>
                </c:pt>
                <c:pt idx="5">
                  <c:v> Бюджетные назначения 2023</c:v>
                </c:pt>
                <c:pt idx="6">
                  <c:v> проект 2024</c:v>
                </c:pt>
                <c:pt idx="7">
                  <c:v> проект 2025</c:v>
                </c:pt>
                <c:pt idx="8">
                  <c:v> проект 2026</c:v>
                </c:pt>
              </c:strCache>
            </c:strRef>
          </c:cat>
          <c:val>
            <c:numRef>
              <c:f>Лист1!$A$3:$I$3</c:f>
              <c:numCache>
                <c:formatCode>0.0</c:formatCode>
                <c:ptCount val="9"/>
                <c:pt idx="0">
                  <c:v>35041.5</c:v>
                </c:pt>
                <c:pt idx="1">
                  <c:v>36461.300000000003</c:v>
                </c:pt>
                <c:pt idx="2">
                  <c:v>41731.699999999997</c:v>
                </c:pt>
                <c:pt idx="3">
                  <c:v>50479.9</c:v>
                </c:pt>
                <c:pt idx="4">
                  <c:v>56270.400000000001</c:v>
                </c:pt>
                <c:pt idx="5">
                  <c:v>56299.6</c:v>
                </c:pt>
                <c:pt idx="6">
                  <c:v>63883</c:v>
                </c:pt>
                <c:pt idx="7">
                  <c:v>67225.8</c:v>
                </c:pt>
                <c:pt idx="8">
                  <c:v>70674.7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C56-44FA-A38E-25A6F55D710A}"/>
            </c:ext>
          </c:extLst>
        </c:ser>
        <c:shape val="box"/>
        <c:axId val="112925312"/>
        <c:axId val="112927488"/>
        <c:axId val="0"/>
      </c:bar3DChart>
      <c:catAx>
        <c:axId val="1129253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период</a:t>
                </a:r>
              </a:p>
            </c:rich>
          </c:tx>
          <c:layout>
            <c:manualLayout>
              <c:xMode val="edge"/>
              <c:yMode val="edge"/>
              <c:x val="0.12860043613951239"/>
              <c:y val="0.65859626099369162"/>
            </c:manualLayout>
          </c:layout>
        </c:title>
        <c:numFmt formatCode="General" sourceLinked="1"/>
        <c:tickLblPos val="nextTo"/>
        <c:crossAx val="112927488"/>
        <c:crosses val="autoZero"/>
        <c:auto val="1"/>
        <c:lblAlgn val="ctr"/>
        <c:lblOffset val="100"/>
      </c:catAx>
      <c:valAx>
        <c:axId val="11292748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тыс.руб</a:t>
                </a:r>
              </a:p>
              <a:p>
                <a:pPr>
                  <a:defRPr/>
                </a:pPr>
                <a:endParaRPr lang="ru-RU"/>
              </a:p>
            </c:rich>
          </c:tx>
          <c:layout/>
        </c:title>
        <c:numFmt formatCode="General" sourceLinked="1"/>
        <c:tickLblPos val="nextTo"/>
        <c:crossAx val="1129253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302C1D-471D-4984-AC1C-386959096126}" type="doc">
      <dgm:prSet loTypeId="urn:microsoft.com/office/officeart/2005/8/layout/default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72766C4-D6B0-45A8-AA12-167A8B31B9B8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социально-экономического развития Зерноградского  городского поселения на </a:t>
          </a:r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2024-2026 </a:t>
          </a:r>
          <a:r>
            <a: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годы</a:t>
          </a:r>
        </a:p>
      </dgm:t>
    </dgm:pt>
    <dgm:pt modelId="{C54F216C-2076-4AF2-89F1-CD9191FA3785}" type="parTrans" cxnId="{C86F3B14-5772-47F3-A8A3-D47B04A576E0}">
      <dgm:prSet/>
      <dgm:spPr/>
      <dgm:t>
        <a:bodyPr/>
        <a:lstStyle/>
        <a:p>
          <a:endParaRPr lang="ru-RU"/>
        </a:p>
      </dgm:t>
    </dgm:pt>
    <dgm:pt modelId="{05C63D3B-89C3-406A-8899-BC3BB7756FE9}" type="sibTrans" cxnId="{C86F3B14-5772-47F3-A8A3-D47B04A576E0}">
      <dgm:prSet/>
      <dgm:spPr/>
      <dgm:t>
        <a:bodyPr/>
        <a:lstStyle/>
        <a:p>
          <a:endParaRPr lang="ru-RU"/>
        </a:p>
      </dgm:t>
    </dgm:pt>
    <dgm:pt modelId="{C9EA666E-2D7C-4663-848D-8F552294B1AD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Основа формирования бюджета Зерноградского городского поселения на </a:t>
          </a:r>
          <a:r>
            <a: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2024 </a:t>
          </a:r>
          <a:r>
            <a: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год и на плановый период </a:t>
          </a:r>
          <a:r>
            <a: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2025 </a:t>
          </a:r>
          <a:r>
            <a: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и </a:t>
          </a:r>
          <a:r>
            <a: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2026 </a:t>
          </a:r>
          <a:r>
            <a: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годов</a:t>
          </a:r>
        </a:p>
      </dgm:t>
    </dgm:pt>
    <dgm:pt modelId="{227E8E4F-CF97-44A5-A5FA-9879223453B3}" type="parTrans" cxnId="{B0A277E2-323C-4A69-B70E-16DDB4F635BB}">
      <dgm:prSet/>
      <dgm:spPr/>
      <dgm:t>
        <a:bodyPr/>
        <a:lstStyle/>
        <a:p>
          <a:endParaRPr lang="ru-RU"/>
        </a:p>
      </dgm:t>
    </dgm:pt>
    <dgm:pt modelId="{9DA2AC34-981A-49C0-873B-01A2C3713962}" type="sibTrans" cxnId="{B0A277E2-323C-4A69-B70E-16DDB4F635BB}">
      <dgm:prSet/>
      <dgm:spPr/>
      <dgm:t>
        <a:bodyPr/>
        <a:lstStyle/>
        <a:p>
          <a:endParaRPr lang="ru-RU"/>
        </a:p>
      </dgm:t>
    </dgm:pt>
    <dgm:pt modelId="{98B75CC1-0CAF-43D0-A5B8-320BF21132B7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Муниципальные программы  Зерноградского городского поселения</a:t>
          </a:r>
        </a:p>
      </dgm:t>
    </dgm:pt>
    <dgm:pt modelId="{CFF6242E-338F-4A60-B329-6922436A9F6D}" type="parTrans" cxnId="{8FF939D1-09C0-43BD-A153-9F958EC49730}">
      <dgm:prSet/>
      <dgm:spPr/>
      <dgm:t>
        <a:bodyPr/>
        <a:lstStyle/>
        <a:p>
          <a:endParaRPr lang="ru-RU"/>
        </a:p>
      </dgm:t>
    </dgm:pt>
    <dgm:pt modelId="{41F43E39-8BB0-4822-9905-F04D3E6405E4}" type="sibTrans" cxnId="{8FF939D1-09C0-43BD-A153-9F958EC49730}">
      <dgm:prSet/>
      <dgm:spPr/>
      <dgm:t>
        <a:bodyPr/>
        <a:lstStyle/>
        <a:p>
          <a:endParaRPr lang="ru-RU"/>
        </a:p>
      </dgm:t>
    </dgm:pt>
    <dgm:pt modelId="{47618143-2FAE-46C8-87A0-27D57FA3B1CC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Зерноградского городского поселения на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2024-2026 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годы (Постановление от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26.10.2023 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№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377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22D5FE1-D416-4D98-9710-736BA4444A47}" type="parTrans" cxnId="{59D4229D-2B52-4228-AC97-6982D5D0AA3E}">
      <dgm:prSet/>
      <dgm:spPr/>
      <dgm:t>
        <a:bodyPr/>
        <a:lstStyle/>
        <a:p>
          <a:endParaRPr lang="ru-RU"/>
        </a:p>
      </dgm:t>
    </dgm:pt>
    <dgm:pt modelId="{2C489CEA-FAA2-4348-B5BD-37AE6A08F5E9}" type="sibTrans" cxnId="{59D4229D-2B52-4228-AC97-6982D5D0AA3E}">
      <dgm:prSet/>
      <dgm:spPr/>
      <dgm:t>
        <a:bodyPr/>
        <a:lstStyle/>
        <a:p>
          <a:endParaRPr lang="ru-RU"/>
        </a:p>
      </dgm:t>
    </dgm:pt>
    <dgm:pt modelId="{9C2633D2-9394-4B6B-9481-26057C599F0C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«О бюджетной политике  </a:t>
          </a:r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2024-2026 </a:t>
          </a:r>
          <a:r>
            <a: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годах»</a:t>
          </a:r>
        </a:p>
      </dgm:t>
    </dgm:pt>
    <dgm:pt modelId="{6C6B0B1A-D81C-4AC3-A411-6F83B1E259EF}" type="parTrans" cxnId="{E236DE8C-C4BC-4EB4-9BB2-84FB0FACA75D}">
      <dgm:prSet/>
      <dgm:spPr/>
      <dgm:t>
        <a:bodyPr/>
        <a:lstStyle/>
        <a:p>
          <a:endParaRPr lang="ru-RU"/>
        </a:p>
      </dgm:t>
    </dgm:pt>
    <dgm:pt modelId="{57797AD6-CE77-42B9-B658-82B1FA55B4D5}" type="sibTrans" cxnId="{E236DE8C-C4BC-4EB4-9BB2-84FB0FACA75D}">
      <dgm:prSet/>
      <dgm:spPr/>
      <dgm:t>
        <a:bodyPr/>
        <a:lstStyle/>
        <a:p>
          <a:endParaRPr lang="ru-RU"/>
        </a:p>
      </dgm:t>
    </dgm:pt>
    <dgm:pt modelId="{C3C154CE-4686-486C-AC9D-C172F9DE1064}" type="pres">
      <dgm:prSet presAssocID="{5F302C1D-471D-4984-AC1C-38695909612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AAE102-8ED4-4850-8569-B7C359083262}" type="pres">
      <dgm:prSet presAssocID="{9C2633D2-9394-4B6B-9481-26057C599F0C}" presName="node" presStyleLbl="node1" presStyleIdx="0" presStyleCnt="5" custLinFactNeighborX="2759" custLinFactNeighborY="-39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07781-3C1E-4561-AED0-DC9D97A69E5E}" type="pres">
      <dgm:prSet presAssocID="{57797AD6-CE77-42B9-B658-82B1FA55B4D5}" presName="sibTrans" presStyleCnt="0"/>
      <dgm:spPr/>
    </dgm:pt>
    <dgm:pt modelId="{708B2EB3-74B2-47E0-9BCA-19B608F7E16E}" type="pres">
      <dgm:prSet presAssocID="{47618143-2FAE-46C8-87A0-27D57FA3B1CC}" presName="node" presStyleLbl="node1" presStyleIdx="1" presStyleCnt="5" custLinFactX="5172" custLinFactNeighborX="100000" custLinFactNeighborY="-39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DC6CF-99C8-49A6-9527-2C22153F7ECD}" type="pres">
      <dgm:prSet presAssocID="{2C489CEA-FAA2-4348-B5BD-37AE6A08F5E9}" presName="sibTrans" presStyleCnt="0"/>
      <dgm:spPr/>
    </dgm:pt>
    <dgm:pt modelId="{6D445966-3F30-454D-82BE-0395345C2F90}" type="pres">
      <dgm:prSet presAssocID="{98B75CC1-0CAF-43D0-A5B8-320BF21132B7}" presName="node" presStyleLbl="node1" presStyleIdx="2" presStyleCnt="5" custLinFactY="53289" custLinFactNeighborX="-206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C2F434-29E6-4F7E-AEE9-071BF0DA6D49}" type="pres">
      <dgm:prSet presAssocID="{41F43E39-8BB0-4822-9905-F04D3E6405E4}" presName="sibTrans" presStyleCnt="0"/>
      <dgm:spPr/>
    </dgm:pt>
    <dgm:pt modelId="{88FEBF96-E976-46D4-81AB-E77C42CEC9DE}" type="pres">
      <dgm:prSet presAssocID="{072766C4-D6B0-45A8-AA12-167A8B31B9B8}" presName="node" presStyleLbl="node1" presStyleIdx="3" presStyleCnt="5" custLinFactNeighborX="-49483" custLinFactNeighborY="36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4682A-61DE-4EB5-A55C-CD991BAC6C16}" type="pres">
      <dgm:prSet presAssocID="{05C63D3B-89C3-406A-8899-BC3BB7756FE9}" presName="sibTrans" presStyleCnt="0"/>
      <dgm:spPr/>
    </dgm:pt>
    <dgm:pt modelId="{EB02618D-F0D0-4A02-A37B-87B2006ABF18}" type="pres">
      <dgm:prSet presAssocID="{C9EA666E-2D7C-4663-848D-8F552294B1AD}" presName="node" presStyleLbl="node1" presStyleIdx="4" presStyleCnt="5" custLinFactNeighborX="-57414" custLinFactNeighborY="-64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A277E2-323C-4A69-B70E-16DDB4F635BB}" srcId="{5F302C1D-471D-4984-AC1C-386959096126}" destId="{C9EA666E-2D7C-4663-848D-8F552294B1AD}" srcOrd="4" destOrd="0" parTransId="{227E8E4F-CF97-44A5-A5FA-9879223453B3}" sibTransId="{9DA2AC34-981A-49C0-873B-01A2C3713962}"/>
    <dgm:cxn modelId="{E3DC8A6E-1313-4385-AA61-D9F24B19EE20}" type="presOf" srcId="{47618143-2FAE-46C8-87A0-27D57FA3B1CC}" destId="{708B2EB3-74B2-47E0-9BCA-19B608F7E16E}" srcOrd="0" destOrd="0" presId="urn:microsoft.com/office/officeart/2005/8/layout/default#1"/>
    <dgm:cxn modelId="{502F5B1D-2C3C-4E64-8CEE-99CE1AF4B3DF}" type="presOf" srcId="{5F302C1D-471D-4984-AC1C-386959096126}" destId="{C3C154CE-4686-486C-AC9D-C172F9DE1064}" srcOrd="0" destOrd="0" presId="urn:microsoft.com/office/officeart/2005/8/layout/default#1"/>
    <dgm:cxn modelId="{E236DE8C-C4BC-4EB4-9BB2-84FB0FACA75D}" srcId="{5F302C1D-471D-4984-AC1C-386959096126}" destId="{9C2633D2-9394-4B6B-9481-26057C599F0C}" srcOrd="0" destOrd="0" parTransId="{6C6B0B1A-D81C-4AC3-A411-6F83B1E259EF}" sibTransId="{57797AD6-CE77-42B9-B658-82B1FA55B4D5}"/>
    <dgm:cxn modelId="{3764DA0A-14D9-4CB9-ABBD-A96B67E3D1A1}" type="presOf" srcId="{98B75CC1-0CAF-43D0-A5B8-320BF21132B7}" destId="{6D445966-3F30-454D-82BE-0395345C2F90}" srcOrd="0" destOrd="0" presId="urn:microsoft.com/office/officeart/2005/8/layout/default#1"/>
    <dgm:cxn modelId="{DAC672A9-2234-4473-A12C-E915D8AE3B04}" type="presOf" srcId="{C9EA666E-2D7C-4663-848D-8F552294B1AD}" destId="{EB02618D-F0D0-4A02-A37B-87B2006ABF18}" srcOrd="0" destOrd="0" presId="urn:microsoft.com/office/officeart/2005/8/layout/default#1"/>
    <dgm:cxn modelId="{F5AE1437-B86D-4C77-B203-12FC45C41378}" type="presOf" srcId="{072766C4-D6B0-45A8-AA12-167A8B31B9B8}" destId="{88FEBF96-E976-46D4-81AB-E77C42CEC9DE}" srcOrd="0" destOrd="0" presId="urn:microsoft.com/office/officeart/2005/8/layout/default#1"/>
    <dgm:cxn modelId="{59D4229D-2B52-4228-AC97-6982D5D0AA3E}" srcId="{5F302C1D-471D-4984-AC1C-386959096126}" destId="{47618143-2FAE-46C8-87A0-27D57FA3B1CC}" srcOrd="1" destOrd="0" parTransId="{122D5FE1-D416-4D98-9710-736BA4444A47}" sibTransId="{2C489CEA-FAA2-4348-B5BD-37AE6A08F5E9}"/>
    <dgm:cxn modelId="{408561CE-F0F3-4D71-AE3F-872AC0E7AE56}" type="presOf" srcId="{9C2633D2-9394-4B6B-9481-26057C599F0C}" destId="{55AAE102-8ED4-4850-8569-B7C359083262}" srcOrd="0" destOrd="0" presId="urn:microsoft.com/office/officeart/2005/8/layout/default#1"/>
    <dgm:cxn modelId="{C86F3B14-5772-47F3-A8A3-D47B04A576E0}" srcId="{5F302C1D-471D-4984-AC1C-386959096126}" destId="{072766C4-D6B0-45A8-AA12-167A8B31B9B8}" srcOrd="3" destOrd="0" parTransId="{C54F216C-2076-4AF2-89F1-CD9191FA3785}" sibTransId="{05C63D3B-89C3-406A-8899-BC3BB7756FE9}"/>
    <dgm:cxn modelId="{8FF939D1-09C0-43BD-A153-9F958EC49730}" srcId="{5F302C1D-471D-4984-AC1C-386959096126}" destId="{98B75CC1-0CAF-43D0-A5B8-320BF21132B7}" srcOrd="2" destOrd="0" parTransId="{CFF6242E-338F-4A60-B329-6922436A9F6D}" sibTransId="{41F43E39-8BB0-4822-9905-F04D3E6405E4}"/>
    <dgm:cxn modelId="{1F607AA3-49F7-485A-A3E9-44D41BEDA4AA}" type="presParOf" srcId="{C3C154CE-4686-486C-AC9D-C172F9DE1064}" destId="{55AAE102-8ED4-4850-8569-B7C359083262}" srcOrd="0" destOrd="0" presId="urn:microsoft.com/office/officeart/2005/8/layout/default#1"/>
    <dgm:cxn modelId="{1D1C4BEC-F99C-454F-96F1-1B6262055C68}" type="presParOf" srcId="{C3C154CE-4686-486C-AC9D-C172F9DE1064}" destId="{C7307781-3C1E-4561-AED0-DC9D97A69E5E}" srcOrd="1" destOrd="0" presId="urn:microsoft.com/office/officeart/2005/8/layout/default#1"/>
    <dgm:cxn modelId="{7FD2051E-57A9-4885-A6E6-BC579EF43D5F}" type="presParOf" srcId="{C3C154CE-4686-486C-AC9D-C172F9DE1064}" destId="{708B2EB3-74B2-47E0-9BCA-19B608F7E16E}" srcOrd="2" destOrd="0" presId="urn:microsoft.com/office/officeart/2005/8/layout/default#1"/>
    <dgm:cxn modelId="{D11E04C2-FDA5-47A0-A034-3271A41AD8D4}" type="presParOf" srcId="{C3C154CE-4686-486C-AC9D-C172F9DE1064}" destId="{8ADDC6CF-99C8-49A6-9527-2C22153F7ECD}" srcOrd="3" destOrd="0" presId="urn:microsoft.com/office/officeart/2005/8/layout/default#1"/>
    <dgm:cxn modelId="{CE71D2BA-155D-4E12-B040-5EA97BA03696}" type="presParOf" srcId="{C3C154CE-4686-486C-AC9D-C172F9DE1064}" destId="{6D445966-3F30-454D-82BE-0395345C2F90}" srcOrd="4" destOrd="0" presId="urn:microsoft.com/office/officeart/2005/8/layout/default#1"/>
    <dgm:cxn modelId="{9389B266-6D9C-4367-A8E7-0F21CFE9107C}" type="presParOf" srcId="{C3C154CE-4686-486C-AC9D-C172F9DE1064}" destId="{E3C2F434-29E6-4F7E-AEE9-071BF0DA6D49}" srcOrd="5" destOrd="0" presId="urn:microsoft.com/office/officeart/2005/8/layout/default#1"/>
    <dgm:cxn modelId="{E28D014F-14EE-476A-B542-7AF4C50277AC}" type="presParOf" srcId="{C3C154CE-4686-486C-AC9D-C172F9DE1064}" destId="{88FEBF96-E976-46D4-81AB-E77C42CEC9DE}" srcOrd="6" destOrd="0" presId="urn:microsoft.com/office/officeart/2005/8/layout/default#1"/>
    <dgm:cxn modelId="{0C83364B-2D46-40B9-9F50-EC24B713A7D1}" type="presParOf" srcId="{C3C154CE-4686-486C-AC9D-C172F9DE1064}" destId="{0394682A-61DE-4EB5-A55C-CD991BAC6C16}" srcOrd="7" destOrd="0" presId="urn:microsoft.com/office/officeart/2005/8/layout/default#1"/>
    <dgm:cxn modelId="{36CACEC5-3B40-415D-B048-D7A81FEA587A}" type="presParOf" srcId="{C3C154CE-4686-486C-AC9D-C172F9DE1064}" destId="{EB02618D-F0D0-4A02-A37B-87B2006ABF18}" srcOrd="8" destOrd="0" presId="urn:microsoft.com/office/officeart/2005/8/layout/default#1"/>
  </dgm:cxnLst>
  <dgm:bg>
    <a:solidFill>
      <a:schemeClr val="accent6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806FF5-77DF-43C1-8C8B-CBAC046D1C6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358EDF-402D-4783-A73D-F860A8C5F9DC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>
              <a:solidFill>
                <a:schemeClr val="accent5">
                  <a:lumMod val="50000"/>
                </a:schemeClr>
              </a:solidFill>
            </a:rPr>
            <a:t>Повышение роли бюджетной политики для поддержки экономического роста</a:t>
          </a:r>
        </a:p>
      </dgm:t>
    </dgm:pt>
    <dgm:pt modelId="{D43C23E8-A557-4488-B4C7-0F877E16E08C}" type="parTrans" cxnId="{22635033-5A97-4B4E-944A-FD05320E1200}">
      <dgm:prSet/>
      <dgm:spPr/>
      <dgm:t>
        <a:bodyPr/>
        <a:lstStyle/>
        <a:p>
          <a:endParaRPr lang="ru-RU"/>
        </a:p>
      </dgm:t>
    </dgm:pt>
    <dgm:pt modelId="{7E1A135B-2235-4665-A505-036E17C0CF53}" type="sibTrans" cxnId="{22635033-5A97-4B4E-944A-FD05320E1200}">
      <dgm:prSet/>
      <dgm:spPr/>
      <dgm:t>
        <a:bodyPr/>
        <a:lstStyle/>
        <a:p>
          <a:endParaRPr lang="ru-RU"/>
        </a:p>
      </dgm:t>
    </dgm:pt>
    <dgm:pt modelId="{6B4AC8C8-3B91-4969-A19B-44BDBB618F2E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/>
            <a:t>Достойный, эффективный труд и успешное предпринимательство</a:t>
          </a:r>
          <a:endParaRPr lang="ru-RU" sz="2000" dirty="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9A51D00A-DDDB-4239-A905-72AF60D703A9}" type="sibTrans" cxnId="{E5AB35EE-6C51-4B23-BD56-C27330D9F6E8}">
      <dgm:prSet/>
      <dgm:spPr/>
      <dgm:t>
        <a:bodyPr/>
        <a:lstStyle/>
        <a:p>
          <a:endParaRPr lang="ru-RU"/>
        </a:p>
      </dgm:t>
    </dgm:pt>
    <dgm:pt modelId="{9B35D81E-BC0B-4188-997B-26D7FF5C2644}" type="parTrans" cxnId="{E5AB35EE-6C51-4B23-BD56-C27330D9F6E8}">
      <dgm:prSet/>
      <dgm:spPr/>
      <dgm:t>
        <a:bodyPr/>
        <a:lstStyle/>
        <a:p>
          <a:endParaRPr lang="ru-RU"/>
        </a:p>
      </dgm:t>
    </dgm:pt>
    <dgm:pt modelId="{325CB68E-016D-4B61-B632-9831BA1C5A94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Обеспечение социальной стабильности</a:t>
          </a:r>
          <a:endParaRPr lang="ru-RU" sz="2000" dirty="0">
            <a:solidFill>
              <a:schemeClr val="accent2">
                <a:lumMod val="50000"/>
              </a:schemeClr>
            </a:solidFill>
          </a:endParaRPr>
        </a:p>
      </dgm:t>
    </dgm:pt>
    <dgm:pt modelId="{96C4F8ED-AC6A-4D1F-8A82-B60C270B2579}" type="sibTrans" cxnId="{F36293F3-A84F-4964-ABA5-15059ECA61BA}">
      <dgm:prSet/>
      <dgm:spPr/>
      <dgm:t>
        <a:bodyPr/>
        <a:lstStyle/>
        <a:p>
          <a:endParaRPr lang="ru-RU"/>
        </a:p>
      </dgm:t>
    </dgm:pt>
    <dgm:pt modelId="{A242A7FE-2B2C-4427-A3DE-6E838754AAF1}" type="parTrans" cxnId="{F36293F3-A84F-4964-ABA5-15059ECA61BA}">
      <dgm:prSet/>
      <dgm:spPr/>
      <dgm:t>
        <a:bodyPr/>
        <a:lstStyle/>
        <a:p>
          <a:endParaRPr lang="ru-RU"/>
        </a:p>
      </dgm:t>
    </dgm:pt>
    <dgm:pt modelId="{63179EA7-4758-4650-9691-BE3D53C5D530}">
      <dgm:prSet phldrT="[Текст]" custT="1"/>
      <dgm:spPr/>
      <dgm:t>
        <a:bodyPr/>
        <a:lstStyle/>
        <a:p>
          <a:r>
            <a:rPr lang="ru-RU" sz="2000" dirty="0" smtClean="0"/>
            <a:t>Продолжение реализации социально значимых программ</a:t>
          </a:r>
          <a:endParaRPr lang="ru-RU" sz="2000" dirty="0"/>
        </a:p>
      </dgm:t>
    </dgm:pt>
    <dgm:pt modelId="{57D8A17D-8392-4CF5-BF20-5DCD93C7CED8}" type="sibTrans" cxnId="{690A55F4-246D-44D1-8F23-BE05FFC80029}">
      <dgm:prSet/>
      <dgm:spPr/>
      <dgm:t>
        <a:bodyPr/>
        <a:lstStyle/>
        <a:p>
          <a:endParaRPr lang="ru-RU"/>
        </a:p>
      </dgm:t>
    </dgm:pt>
    <dgm:pt modelId="{1CC0AD9E-3FEF-4E62-984E-002AD9BB34C0}" type="parTrans" cxnId="{690A55F4-246D-44D1-8F23-BE05FFC80029}">
      <dgm:prSet/>
      <dgm:spPr/>
      <dgm:t>
        <a:bodyPr/>
        <a:lstStyle/>
        <a:p>
          <a:endParaRPr lang="ru-RU"/>
        </a:p>
      </dgm:t>
    </dgm:pt>
    <dgm:pt modelId="{DB11D4E3-F81B-494F-9111-C930222C9E32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>
              <a:solidFill>
                <a:srgbClr val="7030A0"/>
              </a:solidFill>
            </a:rPr>
            <a:t>Повышение прозрачности и открытости бюджетного процесса</a:t>
          </a:r>
        </a:p>
      </dgm:t>
    </dgm:pt>
    <dgm:pt modelId="{04E34F0F-E97D-442D-B817-D9FB09C145B1}" type="parTrans" cxnId="{15B24D86-D105-4757-A0CF-97899E542695}">
      <dgm:prSet/>
      <dgm:spPr/>
      <dgm:t>
        <a:bodyPr/>
        <a:lstStyle/>
        <a:p>
          <a:endParaRPr lang="ru-RU"/>
        </a:p>
      </dgm:t>
    </dgm:pt>
    <dgm:pt modelId="{B4BFC484-27C8-4B39-B5B9-B392BBB159F8}" type="sibTrans" cxnId="{15B24D86-D105-4757-A0CF-97899E542695}">
      <dgm:prSet/>
      <dgm:spPr/>
      <dgm:t>
        <a:bodyPr/>
        <a:lstStyle/>
        <a:p>
          <a:endParaRPr lang="ru-RU"/>
        </a:p>
      </dgm:t>
    </dgm:pt>
    <dgm:pt modelId="{D206698E-A376-4C3A-8654-554F1FBA40F8}" type="pres">
      <dgm:prSet presAssocID="{EC806FF5-77DF-43C1-8C8B-CBAC046D1C6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32C9EA-B947-473F-B2B0-16F5870A6A8B}" type="pres">
      <dgm:prSet presAssocID="{63179EA7-4758-4650-9691-BE3D53C5D530}" presName="parentLin" presStyleCnt="0"/>
      <dgm:spPr/>
    </dgm:pt>
    <dgm:pt modelId="{76ACF463-6375-484B-A1F6-82A8D7158EC9}" type="pres">
      <dgm:prSet presAssocID="{63179EA7-4758-4650-9691-BE3D53C5D53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F34159E-41E5-4558-AF93-2D3411D2B77A}" type="pres">
      <dgm:prSet presAssocID="{63179EA7-4758-4650-9691-BE3D53C5D530}" presName="parentText" presStyleLbl="node1" presStyleIdx="0" presStyleCnt="5" custScaleX="134723" custScaleY="374613" custLinFactNeighborX="-2784" custLinFactNeighborY="-18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536A92-AA6A-4EC1-87B9-07109B3A4BCA}" type="pres">
      <dgm:prSet presAssocID="{63179EA7-4758-4650-9691-BE3D53C5D530}" presName="negativeSpace" presStyleCnt="0"/>
      <dgm:spPr/>
    </dgm:pt>
    <dgm:pt modelId="{B34A08BC-B2A8-4412-97BA-CD542E838394}" type="pres">
      <dgm:prSet presAssocID="{63179EA7-4758-4650-9691-BE3D53C5D530}" presName="childText" presStyleLbl="conFgAcc1" presStyleIdx="0" presStyleCnt="5" custLinFactNeighborY="75175">
        <dgm:presLayoutVars>
          <dgm:bulletEnabled val="1"/>
        </dgm:presLayoutVars>
      </dgm:prSet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</dgm:pt>
    <dgm:pt modelId="{BB2244A4-5A71-4EB1-8204-287C6AE6DC3A}" type="pres">
      <dgm:prSet presAssocID="{57D8A17D-8392-4CF5-BF20-5DCD93C7CED8}" presName="spaceBetweenRectangles" presStyleCnt="0"/>
      <dgm:spPr/>
    </dgm:pt>
    <dgm:pt modelId="{213E3C26-4A6E-4840-8D69-DDB92B4D3CA5}" type="pres">
      <dgm:prSet presAssocID="{325CB68E-016D-4B61-B632-9831BA1C5A94}" presName="parentLin" presStyleCnt="0"/>
      <dgm:spPr/>
    </dgm:pt>
    <dgm:pt modelId="{DA55CC8F-A6B9-4148-A3C1-44B4A26D434F}" type="pres">
      <dgm:prSet presAssocID="{325CB68E-016D-4B61-B632-9831BA1C5A9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932E0608-F156-4A7E-BC15-82DCE33F8C26}" type="pres">
      <dgm:prSet presAssocID="{325CB68E-016D-4B61-B632-9831BA1C5A94}" presName="parentText" presStyleLbl="node1" presStyleIdx="1" presStyleCnt="5" custScaleX="147766" custScaleY="241010" custLinFactNeighborX="5455" custLinFactNeighborY="-11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8CA30-FF3C-420B-A567-375F270B3C35}" type="pres">
      <dgm:prSet presAssocID="{325CB68E-016D-4B61-B632-9831BA1C5A94}" presName="negativeSpace" presStyleCnt="0"/>
      <dgm:spPr/>
    </dgm:pt>
    <dgm:pt modelId="{994A9992-6CCF-4E8E-B01B-038AE4130F3B}" type="pres">
      <dgm:prSet presAssocID="{325CB68E-016D-4B61-B632-9831BA1C5A94}" presName="childText" presStyleLbl="conFgAcc1" presStyleIdx="1" presStyleCnt="5">
        <dgm:presLayoutVars>
          <dgm:bulletEnabled val="1"/>
        </dgm:presLayoutVars>
      </dgm:prSet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</dgm:pt>
    <dgm:pt modelId="{7977DC5D-FD70-4840-97FA-2252583856D1}" type="pres">
      <dgm:prSet presAssocID="{96C4F8ED-AC6A-4D1F-8A82-B60C270B2579}" presName="spaceBetweenRectangles" presStyleCnt="0"/>
      <dgm:spPr/>
    </dgm:pt>
    <dgm:pt modelId="{5A6BEEC8-2482-4FF1-9D70-7BF579BB977B}" type="pres">
      <dgm:prSet presAssocID="{6B4AC8C8-3B91-4969-A19B-44BDBB618F2E}" presName="parentLin" presStyleCnt="0"/>
      <dgm:spPr/>
    </dgm:pt>
    <dgm:pt modelId="{A715F9D3-E521-4BFA-9DE4-20D92A367699}" type="pres">
      <dgm:prSet presAssocID="{6B4AC8C8-3B91-4969-A19B-44BDBB618F2E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B6303063-6928-49FB-9205-E64CF9CE1C70}" type="pres">
      <dgm:prSet presAssocID="{6B4AC8C8-3B91-4969-A19B-44BDBB618F2E}" presName="parentText" presStyleLbl="node1" presStyleIdx="2" presStyleCnt="5" custScaleX="145162" custScaleY="1889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76622-C552-42EF-9946-3D33E5FAB518}" type="pres">
      <dgm:prSet presAssocID="{6B4AC8C8-3B91-4969-A19B-44BDBB618F2E}" presName="negativeSpace" presStyleCnt="0"/>
      <dgm:spPr/>
    </dgm:pt>
    <dgm:pt modelId="{F9159720-EDA7-4BF0-940F-1B87A23F8451}" type="pres">
      <dgm:prSet presAssocID="{6B4AC8C8-3B91-4969-A19B-44BDBB618F2E}" presName="childText" presStyleLbl="conFgAcc1" presStyleIdx="2" presStyleCnt="5" custLinFactNeighborX="-348" custLinFactNeighborY="-34245">
        <dgm:presLayoutVars>
          <dgm:bulletEnabled val="1"/>
        </dgm:presLayoutVars>
      </dgm:prSet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</dgm:pt>
    <dgm:pt modelId="{5273A93D-E11D-4FDC-B702-B4C46831E6E4}" type="pres">
      <dgm:prSet presAssocID="{9A51D00A-DDDB-4239-A905-72AF60D703A9}" presName="spaceBetweenRectangles" presStyleCnt="0"/>
      <dgm:spPr/>
    </dgm:pt>
    <dgm:pt modelId="{67F6FB45-5C3E-455B-B251-A964BE4BBA70}" type="pres">
      <dgm:prSet presAssocID="{89358EDF-402D-4783-A73D-F860A8C5F9DC}" presName="parentLin" presStyleCnt="0"/>
      <dgm:spPr/>
    </dgm:pt>
    <dgm:pt modelId="{9B7839A7-7F42-480D-90DD-484E86C469C4}" type="pres">
      <dgm:prSet presAssocID="{89358EDF-402D-4783-A73D-F860A8C5F9DC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1E47F38B-9EDB-4105-AB2C-233F9BBF5A5E}" type="pres">
      <dgm:prSet presAssocID="{89358EDF-402D-4783-A73D-F860A8C5F9DC}" presName="parentText" presStyleLbl="node1" presStyleIdx="3" presStyleCnt="5" custScaleX="147766" custScaleY="2496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9AC5A1-44F2-4BED-B915-784477493568}" type="pres">
      <dgm:prSet presAssocID="{89358EDF-402D-4783-A73D-F860A8C5F9DC}" presName="negativeSpace" presStyleCnt="0"/>
      <dgm:spPr/>
    </dgm:pt>
    <dgm:pt modelId="{33702E5C-5C17-4B0F-B864-C69157AD2A2A}" type="pres">
      <dgm:prSet presAssocID="{89358EDF-402D-4783-A73D-F860A8C5F9DC}" presName="childText" presStyleLbl="conFgAcc1" presStyleIdx="3" presStyleCnt="5">
        <dgm:presLayoutVars>
          <dgm:bulletEnabled val="1"/>
        </dgm:presLayoutVars>
      </dgm:prSet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</dgm:pt>
    <dgm:pt modelId="{7373D7E6-7C5E-4C96-80A5-C15B803E2310}" type="pres">
      <dgm:prSet presAssocID="{7E1A135B-2235-4665-A505-036E17C0CF53}" presName="spaceBetweenRectangles" presStyleCnt="0"/>
      <dgm:spPr/>
    </dgm:pt>
    <dgm:pt modelId="{2D3009D4-657B-4AAD-90DF-32259AC189AF}" type="pres">
      <dgm:prSet presAssocID="{DB11D4E3-F81B-494F-9111-C930222C9E32}" presName="parentLin" presStyleCnt="0"/>
      <dgm:spPr/>
    </dgm:pt>
    <dgm:pt modelId="{1705D63D-A43E-447E-B788-E08C963DFD07}" type="pres">
      <dgm:prSet presAssocID="{DB11D4E3-F81B-494F-9111-C930222C9E32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148528B4-B99B-41A8-B025-A1ADEDA421EF}" type="pres">
      <dgm:prSet presAssocID="{DB11D4E3-F81B-494F-9111-C930222C9E32}" presName="parentText" presStyleLbl="node1" presStyleIdx="4" presStyleCnt="5" custScaleX="142557" custScaleY="3070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B4436-FE84-488A-83EB-0575A337AC2F}" type="pres">
      <dgm:prSet presAssocID="{DB11D4E3-F81B-494F-9111-C930222C9E32}" presName="negativeSpace" presStyleCnt="0"/>
      <dgm:spPr/>
    </dgm:pt>
    <dgm:pt modelId="{B3F2C3B6-8AA7-46BE-A63C-1C694658C6D7}" type="pres">
      <dgm:prSet presAssocID="{DB11D4E3-F81B-494F-9111-C930222C9E32}" presName="childText" presStyleLbl="conFgAcc1" presStyleIdx="4" presStyleCnt="5">
        <dgm:presLayoutVars>
          <dgm:bulletEnabled val="1"/>
        </dgm:presLayoutVars>
      </dgm:prSet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</dgm:pt>
  </dgm:ptLst>
  <dgm:cxnLst>
    <dgm:cxn modelId="{690A55F4-246D-44D1-8F23-BE05FFC80029}" srcId="{EC806FF5-77DF-43C1-8C8B-CBAC046D1C6A}" destId="{63179EA7-4758-4650-9691-BE3D53C5D530}" srcOrd="0" destOrd="0" parTransId="{1CC0AD9E-3FEF-4E62-984E-002AD9BB34C0}" sibTransId="{57D8A17D-8392-4CF5-BF20-5DCD93C7CED8}"/>
    <dgm:cxn modelId="{03ACE6F7-F8F4-49AB-9D72-9A6FB14EDD1F}" type="presOf" srcId="{89358EDF-402D-4783-A73D-F860A8C5F9DC}" destId="{9B7839A7-7F42-480D-90DD-484E86C469C4}" srcOrd="0" destOrd="0" presId="urn:microsoft.com/office/officeart/2005/8/layout/list1"/>
    <dgm:cxn modelId="{7BCDA128-AB09-4CCE-A8DF-DEDBCB486D47}" type="presOf" srcId="{325CB68E-016D-4B61-B632-9831BA1C5A94}" destId="{DA55CC8F-A6B9-4148-A3C1-44B4A26D434F}" srcOrd="0" destOrd="0" presId="urn:microsoft.com/office/officeart/2005/8/layout/list1"/>
    <dgm:cxn modelId="{C752BA3F-8093-4FAE-BE7E-F5D617A88DC1}" type="presOf" srcId="{DB11D4E3-F81B-494F-9111-C930222C9E32}" destId="{148528B4-B99B-41A8-B025-A1ADEDA421EF}" srcOrd="1" destOrd="0" presId="urn:microsoft.com/office/officeart/2005/8/layout/list1"/>
    <dgm:cxn modelId="{273EEEAE-2922-425F-8CC6-797FEEBB1278}" type="presOf" srcId="{DB11D4E3-F81B-494F-9111-C930222C9E32}" destId="{1705D63D-A43E-447E-B788-E08C963DFD07}" srcOrd="0" destOrd="0" presId="urn:microsoft.com/office/officeart/2005/8/layout/list1"/>
    <dgm:cxn modelId="{711CEFC1-5F9A-4864-8A08-07091F878A9B}" type="presOf" srcId="{EC806FF5-77DF-43C1-8C8B-CBAC046D1C6A}" destId="{D206698E-A376-4C3A-8654-554F1FBA40F8}" srcOrd="0" destOrd="0" presId="urn:microsoft.com/office/officeart/2005/8/layout/list1"/>
    <dgm:cxn modelId="{66A9C62D-C556-4AEA-9B45-D76FFC85AD6D}" type="presOf" srcId="{6B4AC8C8-3B91-4969-A19B-44BDBB618F2E}" destId="{B6303063-6928-49FB-9205-E64CF9CE1C70}" srcOrd="1" destOrd="0" presId="urn:microsoft.com/office/officeart/2005/8/layout/list1"/>
    <dgm:cxn modelId="{E5AB35EE-6C51-4B23-BD56-C27330D9F6E8}" srcId="{EC806FF5-77DF-43C1-8C8B-CBAC046D1C6A}" destId="{6B4AC8C8-3B91-4969-A19B-44BDBB618F2E}" srcOrd="2" destOrd="0" parTransId="{9B35D81E-BC0B-4188-997B-26D7FF5C2644}" sibTransId="{9A51D00A-DDDB-4239-A905-72AF60D703A9}"/>
    <dgm:cxn modelId="{1F42BEB1-7C63-4A66-A12C-D289D9A7E1AB}" type="presOf" srcId="{89358EDF-402D-4783-A73D-F860A8C5F9DC}" destId="{1E47F38B-9EDB-4105-AB2C-233F9BBF5A5E}" srcOrd="1" destOrd="0" presId="urn:microsoft.com/office/officeart/2005/8/layout/list1"/>
    <dgm:cxn modelId="{22635033-5A97-4B4E-944A-FD05320E1200}" srcId="{EC806FF5-77DF-43C1-8C8B-CBAC046D1C6A}" destId="{89358EDF-402D-4783-A73D-F860A8C5F9DC}" srcOrd="3" destOrd="0" parTransId="{D43C23E8-A557-4488-B4C7-0F877E16E08C}" sibTransId="{7E1A135B-2235-4665-A505-036E17C0CF53}"/>
    <dgm:cxn modelId="{EB9EE880-5E5E-4DAF-B6C9-AAB5D5C5C967}" type="presOf" srcId="{63179EA7-4758-4650-9691-BE3D53C5D530}" destId="{76ACF463-6375-484B-A1F6-82A8D7158EC9}" srcOrd="0" destOrd="0" presId="urn:microsoft.com/office/officeart/2005/8/layout/list1"/>
    <dgm:cxn modelId="{F36293F3-A84F-4964-ABA5-15059ECA61BA}" srcId="{EC806FF5-77DF-43C1-8C8B-CBAC046D1C6A}" destId="{325CB68E-016D-4B61-B632-9831BA1C5A94}" srcOrd="1" destOrd="0" parTransId="{A242A7FE-2B2C-4427-A3DE-6E838754AAF1}" sibTransId="{96C4F8ED-AC6A-4D1F-8A82-B60C270B2579}"/>
    <dgm:cxn modelId="{ADACCC9F-A160-475E-B1EF-0023CD4AEE58}" type="presOf" srcId="{63179EA7-4758-4650-9691-BE3D53C5D530}" destId="{AF34159E-41E5-4558-AF93-2D3411D2B77A}" srcOrd="1" destOrd="0" presId="urn:microsoft.com/office/officeart/2005/8/layout/list1"/>
    <dgm:cxn modelId="{15B24D86-D105-4757-A0CF-97899E542695}" srcId="{EC806FF5-77DF-43C1-8C8B-CBAC046D1C6A}" destId="{DB11D4E3-F81B-494F-9111-C930222C9E32}" srcOrd="4" destOrd="0" parTransId="{04E34F0F-E97D-442D-B817-D9FB09C145B1}" sibTransId="{B4BFC484-27C8-4B39-B5B9-B392BBB159F8}"/>
    <dgm:cxn modelId="{F6F43AE0-3A75-47C7-9D81-FB4D69FAA367}" type="presOf" srcId="{6B4AC8C8-3B91-4969-A19B-44BDBB618F2E}" destId="{A715F9D3-E521-4BFA-9DE4-20D92A367699}" srcOrd="0" destOrd="0" presId="urn:microsoft.com/office/officeart/2005/8/layout/list1"/>
    <dgm:cxn modelId="{DF288B86-729C-44C9-BE36-A51DF8369D17}" type="presOf" srcId="{325CB68E-016D-4B61-B632-9831BA1C5A94}" destId="{932E0608-F156-4A7E-BC15-82DCE33F8C26}" srcOrd="1" destOrd="0" presId="urn:microsoft.com/office/officeart/2005/8/layout/list1"/>
    <dgm:cxn modelId="{59406DA2-B8FF-46C7-BA9B-B7E10BB5541A}" type="presParOf" srcId="{D206698E-A376-4C3A-8654-554F1FBA40F8}" destId="{6832C9EA-B947-473F-B2B0-16F5870A6A8B}" srcOrd="0" destOrd="0" presId="urn:microsoft.com/office/officeart/2005/8/layout/list1"/>
    <dgm:cxn modelId="{5D17F3DB-8EA5-4266-87BA-1C8B7C270C3E}" type="presParOf" srcId="{6832C9EA-B947-473F-B2B0-16F5870A6A8B}" destId="{76ACF463-6375-484B-A1F6-82A8D7158EC9}" srcOrd="0" destOrd="0" presId="urn:microsoft.com/office/officeart/2005/8/layout/list1"/>
    <dgm:cxn modelId="{0A97A87F-3551-4059-B7F6-58450A0041BC}" type="presParOf" srcId="{6832C9EA-B947-473F-B2B0-16F5870A6A8B}" destId="{AF34159E-41E5-4558-AF93-2D3411D2B77A}" srcOrd="1" destOrd="0" presId="urn:microsoft.com/office/officeart/2005/8/layout/list1"/>
    <dgm:cxn modelId="{27B3A1EB-5490-40E4-8D29-864A5A4DFD18}" type="presParOf" srcId="{D206698E-A376-4C3A-8654-554F1FBA40F8}" destId="{3E536A92-AA6A-4EC1-87B9-07109B3A4BCA}" srcOrd="1" destOrd="0" presId="urn:microsoft.com/office/officeart/2005/8/layout/list1"/>
    <dgm:cxn modelId="{249632C6-A19F-4FFF-82EA-54992CFCE11F}" type="presParOf" srcId="{D206698E-A376-4C3A-8654-554F1FBA40F8}" destId="{B34A08BC-B2A8-4412-97BA-CD542E838394}" srcOrd="2" destOrd="0" presId="urn:microsoft.com/office/officeart/2005/8/layout/list1"/>
    <dgm:cxn modelId="{3F6EA603-EC08-4107-B38A-CC848AA21E17}" type="presParOf" srcId="{D206698E-A376-4C3A-8654-554F1FBA40F8}" destId="{BB2244A4-5A71-4EB1-8204-287C6AE6DC3A}" srcOrd="3" destOrd="0" presId="urn:microsoft.com/office/officeart/2005/8/layout/list1"/>
    <dgm:cxn modelId="{BE63AC5C-6291-4FEF-9FCF-6D0CB427E490}" type="presParOf" srcId="{D206698E-A376-4C3A-8654-554F1FBA40F8}" destId="{213E3C26-4A6E-4840-8D69-DDB92B4D3CA5}" srcOrd="4" destOrd="0" presId="urn:microsoft.com/office/officeart/2005/8/layout/list1"/>
    <dgm:cxn modelId="{4C6B015B-DA4E-4CF9-AF15-A43EFD0924A4}" type="presParOf" srcId="{213E3C26-4A6E-4840-8D69-DDB92B4D3CA5}" destId="{DA55CC8F-A6B9-4148-A3C1-44B4A26D434F}" srcOrd="0" destOrd="0" presId="urn:microsoft.com/office/officeart/2005/8/layout/list1"/>
    <dgm:cxn modelId="{75975DA8-D903-4051-88DA-581EDB63AD0B}" type="presParOf" srcId="{213E3C26-4A6E-4840-8D69-DDB92B4D3CA5}" destId="{932E0608-F156-4A7E-BC15-82DCE33F8C26}" srcOrd="1" destOrd="0" presId="urn:microsoft.com/office/officeart/2005/8/layout/list1"/>
    <dgm:cxn modelId="{AF01E5C3-EEEB-4A3D-BC3F-FAB491560F02}" type="presParOf" srcId="{D206698E-A376-4C3A-8654-554F1FBA40F8}" destId="{A3F8CA30-FF3C-420B-A567-375F270B3C35}" srcOrd="5" destOrd="0" presId="urn:microsoft.com/office/officeart/2005/8/layout/list1"/>
    <dgm:cxn modelId="{842A334A-7302-42E8-B55D-8057FECEF029}" type="presParOf" srcId="{D206698E-A376-4C3A-8654-554F1FBA40F8}" destId="{994A9992-6CCF-4E8E-B01B-038AE4130F3B}" srcOrd="6" destOrd="0" presId="urn:microsoft.com/office/officeart/2005/8/layout/list1"/>
    <dgm:cxn modelId="{17EC86D4-0B57-4E68-9807-DEE303C37D59}" type="presParOf" srcId="{D206698E-A376-4C3A-8654-554F1FBA40F8}" destId="{7977DC5D-FD70-4840-97FA-2252583856D1}" srcOrd="7" destOrd="0" presId="urn:microsoft.com/office/officeart/2005/8/layout/list1"/>
    <dgm:cxn modelId="{D6C09B34-B099-4814-9B1B-6C5F852F1AC7}" type="presParOf" srcId="{D206698E-A376-4C3A-8654-554F1FBA40F8}" destId="{5A6BEEC8-2482-4FF1-9D70-7BF579BB977B}" srcOrd="8" destOrd="0" presId="urn:microsoft.com/office/officeart/2005/8/layout/list1"/>
    <dgm:cxn modelId="{A1AF0264-E4E5-46A2-BA6D-206B29F3E845}" type="presParOf" srcId="{5A6BEEC8-2482-4FF1-9D70-7BF579BB977B}" destId="{A715F9D3-E521-4BFA-9DE4-20D92A367699}" srcOrd="0" destOrd="0" presId="urn:microsoft.com/office/officeart/2005/8/layout/list1"/>
    <dgm:cxn modelId="{EF2437E8-B640-40EB-89B1-0E68E7272E2F}" type="presParOf" srcId="{5A6BEEC8-2482-4FF1-9D70-7BF579BB977B}" destId="{B6303063-6928-49FB-9205-E64CF9CE1C70}" srcOrd="1" destOrd="0" presId="urn:microsoft.com/office/officeart/2005/8/layout/list1"/>
    <dgm:cxn modelId="{B468FECA-684A-4F43-BD50-09C7E7B4AC0C}" type="presParOf" srcId="{D206698E-A376-4C3A-8654-554F1FBA40F8}" destId="{72C76622-C552-42EF-9946-3D33E5FAB518}" srcOrd="9" destOrd="0" presId="urn:microsoft.com/office/officeart/2005/8/layout/list1"/>
    <dgm:cxn modelId="{D0349236-8FC2-41A5-A76A-A0119B06E5A2}" type="presParOf" srcId="{D206698E-A376-4C3A-8654-554F1FBA40F8}" destId="{F9159720-EDA7-4BF0-940F-1B87A23F8451}" srcOrd="10" destOrd="0" presId="urn:microsoft.com/office/officeart/2005/8/layout/list1"/>
    <dgm:cxn modelId="{2972BEEE-21BF-410C-A97B-99C001B910A1}" type="presParOf" srcId="{D206698E-A376-4C3A-8654-554F1FBA40F8}" destId="{5273A93D-E11D-4FDC-B702-B4C46831E6E4}" srcOrd="11" destOrd="0" presId="urn:microsoft.com/office/officeart/2005/8/layout/list1"/>
    <dgm:cxn modelId="{6D751E92-34B7-463B-9C3C-930A33CD79A1}" type="presParOf" srcId="{D206698E-A376-4C3A-8654-554F1FBA40F8}" destId="{67F6FB45-5C3E-455B-B251-A964BE4BBA70}" srcOrd="12" destOrd="0" presId="urn:microsoft.com/office/officeart/2005/8/layout/list1"/>
    <dgm:cxn modelId="{1CCA2AB9-3DEF-4765-9B5D-6BB249A7B948}" type="presParOf" srcId="{67F6FB45-5C3E-455B-B251-A964BE4BBA70}" destId="{9B7839A7-7F42-480D-90DD-484E86C469C4}" srcOrd="0" destOrd="0" presId="urn:microsoft.com/office/officeart/2005/8/layout/list1"/>
    <dgm:cxn modelId="{D69BA323-DC37-44D7-B594-7FD0858FD576}" type="presParOf" srcId="{67F6FB45-5C3E-455B-B251-A964BE4BBA70}" destId="{1E47F38B-9EDB-4105-AB2C-233F9BBF5A5E}" srcOrd="1" destOrd="0" presId="urn:microsoft.com/office/officeart/2005/8/layout/list1"/>
    <dgm:cxn modelId="{C75269FF-96E0-416D-8E0C-10C30F094466}" type="presParOf" srcId="{D206698E-A376-4C3A-8654-554F1FBA40F8}" destId="{1B9AC5A1-44F2-4BED-B915-784477493568}" srcOrd="13" destOrd="0" presId="urn:microsoft.com/office/officeart/2005/8/layout/list1"/>
    <dgm:cxn modelId="{E52D996D-41EE-42A7-9D80-B58FB39530C9}" type="presParOf" srcId="{D206698E-A376-4C3A-8654-554F1FBA40F8}" destId="{33702E5C-5C17-4B0F-B864-C69157AD2A2A}" srcOrd="14" destOrd="0" presId="urn:microsoft.com/office/officeart/2005/8/layout/list1"/>
    <dgm:cxn modelId="{F8857F9D-3F1D-411A-A1BD-F02C9DC6284A}" type="presParOf" srcId="{D206698E-A376-4C3A-8654-554F1FBA40F8}" destId="{7373D7E6-7C5E-4C96-80A5-C15B803E2310}" srcOrd="15" destOrd="0" presId="urn:microsoft.com/office/officeart/2005/8/layout/list1"/>
    <dgm:cxn modelId="{33A3FF5B-F6A3-411C-8FC1-1D02FF22E759}" type="presParOf" srcId="{D206698E-A376-4C3A-8654-554F1FBA40F8}" destId="{2D3009D4-657B-4AAD-90DF-32259AC189AF}" srcOrd="16" destOrd="0" presId="urn:microsoft.com/office/officeart/2005/8/layout/list1"/>
    <dgm:cxn modelId="{FA0F9C18-E33C-44F0-AFA9-6A4F2767EAEC}" type="presParOf" srcId="{2D3009D4-657B-4AAD-90DF-32259AC189AF}" destId="{1705D63D-A43E-447E-B788-E08C963DFD07}" srcOrd="0" destOrd="0" presId="urn:microsoft.com/office/officeart/2005/8/layout/list1"/>
    <dgm:cxn modelId="{37E78359-4D07-4958-AC89-D4C91D399555}" type="presParOf" srcId="{2D3009D4-657B-4AAD-90DF-32259AC189AF}" destId="{148528B4-B99B-41A8-B025-A1ADEDA421EF}" srcOrd="1" destOrd="0" presId="urn:microsoft.com/office/officeart/2005/8/layout/list1"/>
    <dgm:cxn modelId="{8C4162B7-A87C-4B51-AD3F-45A303DE8743}" type="presParOf" srcId="{D206698E-A376-4C3A-8654-554F1FBA40F8}" destId="{210B4436-FE84-488A-83EB-0575A337AC2F}" srcOrd="17" destOrd="0" presId="urn:microsoft.com/office/officeart/2005/8/layout/list1"/>
    <dgm:cxn modelId="{26FE6637-2967-4D0D-ABFD-ADA0852200E7}" type="presParOf" srcId="{D206698E-A376-4C3A-8654-554F1FBA40F8}" destId="{B3F2C3B6-8AA7-46BE-A63C-1C694658C6D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96A80F-1D28-4518-90F9-C4D30EAB3E53}" type="doc">
      <dgm:prSet loTypeId="urn:microsoft.com/office/officeart/2005/8/layout/default#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B627C8-FEB6-44F7-B0AB-70C16DD53046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>
              <a:solidFill>
                <a:schemeClr val="accent5">
                  <a:lumMod val="50000"/>
                </a:schemeClr>
              </a:solidFill>
            </a:rPr>
            <a:t>Обеспечение  качественными жилищно-коммунальными услугами населения Зерноградского городского 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407070,4 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поселения </a:t>
          </a:r>
          <a:r>
            <a:rPr lang="ru-RU" sz="1200" dirty="0">
              <a:solidFill>
                <a:schemeClr val="accent5">
                  <a:lumMod val="50000"/>
                </a:schemeClr>
              </a:solidFill>
            </a:rPr>
            <a:t>тыс.руб . 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58,3</a:t>
          </a:r>
          <a:r>
            <a:rPr lang="en-US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dirty="0">
              <a:solidFill>
                <a:schemeClr val="accent5">
                  <a:lumMod val="50000"/>
                </a:schemeClr>
              </a:solidFill>
            </a:rPr>
            <a:t>% от всех расходов 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>
              <a:solidFill>
                <a:schemeClr val="accent5">
                  <a:lumMod val="50000"/>
                </a:schemeClr>
              </a:solidFill>
            </a:rPr>
            <a:t> </a:t>
          </a:r>
        </a:p>
      </dgm:t>
    </dgm:pt>
    <dgm:pt modelId="{C4BFF824-E2F9-4C69-BC87-493CF8C979E2}" type="parTrans" cxnId="{30C9EA92-B715-49EE-85BD-55035735F090}">
      <dgm:prSet/>
      <dgm:spPr/>
      <dgm:t>
        <a:bodyPr/>
        <a:lstStyle/>
        <a:p>
          <a:endParaRPr lang="ru-RU"/>
        </a:p>
      </dgm:t>
    </dgm:pt>
    <dgm:pt modelId="{37EC2265-7E3B-4546-9CB4-9E343EEC84E0}" type="sibTrans" cxnId="{30C9EA92-B715-49EE-85BD-55035735F090}">
      <dgm:prSet/>
      <dgm:spPr/>
      <dgm:t>
        <a:bodyPr/>
        <a:lstStyle/>
        <a:p>
          <a:endParaRPr lang="ru-RU"/>
        </a:p>
      </dgm:t>
    </dgm:pt>
    <dgm:pt modelId="{A568777A-3DBF-4325-81FF-13106F66DEC1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200" dirty="0">
              <a:solidFill>
                <a:schemeClr val="tx2"/>
              </a:solidFill>
            </a:rPr>
            <a:t>«Развитие транспортной системы» </a:t>
          </a:r>
          <a:r>
            <a:rPr lang="ru-RU" sz="1200" dirty="0" smtClean="0">
              <a:solidFill>
                <a:schemeClr val="tx2"/>
              </a:solidFill>
            </a:rPr>
            <a:t>54594,2 </a:t>
          </a:r>
          <a:r>
            <a:rPr lang="ru-RU" sz="1200" dirty="0" err="1">
              <a:solidFill>
                <a:schemeClr val="tx2"/>
              </a:solidFill>
            </a:rPr>
            <a:t>тыс.руб</a:t>
          </a:r>
          <a:r>
            <a:rPr lang="ru-RU" sz="1200" dirty="0">
              <a:solidFill>
                <a:schemeClr val="tx2"/>
              </a:solidFill>
            </a:rPr>
            <a:t> </a:t>
          </a:r>
          <a:r>
            <a:rPr lang="ru-RU" sz="1200" dirty="0" smtClean="0">
              <a:solidFill>
                <a:schemeClr val="tx2"/>
              </a:solidFill>
            </a:rPr>
            <a:t>или </a:t>
          </a:r>
          <a:r>
            <a:rPr lang="ru-RU" sz="1200" dirty="0" smtClean="0">
              <a:solidFill>
                <a:schemeClr val="tx2"/>
              </a:solidFill>
            </a:rPr>
            <a:t>7,8% </a:t>
          </a:r>
          <a:r>
            <a:rPr lang="ru-RU" sz="1200" dirty="0">
              <a:solidFill>
                <a:schemeClr val="tx2"/>
              </a:solidFill>
            </a:rPr>
            <a:t>от всех расходов</a:t>
          </a:r>
        </a:p>
      </dgm:t>
    </dgm:pt>
    <dgm:pt modelId="{89A12FE5-36B8-42CF-88D7-9B36AB43B5C5}" type="parTrans" cxnId="{7817F5D7-08A1-461F-8CD4-F095C5065CC8}">
      <dgm:prSet/>
      <dgm:spPr/>
      <dgm:t>
        <a:bodyPr/>
        <a:lstStyle/>
        <a:p>
          <a:endParaRPr lang="ru-RU"/>
        </a:p>
      </dgm:t>
    </dgm:pt>
    <dgm:pt modelId="{DA84E366-3B01-4F24-92FE-54F713F88EE4}" type="sibTrans" cxnId="{7817F5D7-08A1-461F-8CD4-F095C5065CC8}">
      <dgm:prSet/>
      <dgm:spPr/>
      <dgm:t>
        <a:bodyPr/>
        <a:lstStyle/>
        <a:p>
          <a:endParaRPr lang="ru-RU"/>
        </a:p>
      </dgm:t>
    </dgm:pt>
    <dgm:pt modelId="{22A45959-32C1-4305-AFDC-EE5E6C05785D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200" dirty="0">
              <a:solidFill>
                <a:schemeClr val="tx2"/>
              </a:solidFill>
            </a:rPr>
            <a:t>«Развитие культуры»  </a:t>
          </a:r>
          <a:r>
            <a:rPr lang="ru-RU" sz="1200" dirty="0" smtClean="0">
              <a:solidFill>
                <a:schemeClr val="tx2"/>
              </a:solidFill>
            </a:rPr>
            <a:t>26529,3 </a:t>
          </a:r>
          <a:r>
            <a:rPr lang="ru-RU" sz="1200" dirty="0" err="1" smtClean="0">
              <a:solidFill>
                <a:schemeClr val="tx2"/>
              </a:solidFill>
            </a:rPr>
            <a:t>тыс.руб</a:t>
          </a:r>
          <a:r>
            <a:rPr lang="ru-RU" sz="1200" dirty="0" smtClean="0">
              <a:solidFill>
                <a:schemeClr val="tx2"/>
              </a:solidFill>
            </a:rPr>
            <a:t> </a:t>
          </a:r>
          <a:r>
            <a:rPr lang="ru-RU" sz="1200" dirty="0">
              <a:solidFill>
                <a:schemeClr val="tx2"/>
              </a:solidFill>
            </a:rPr>
            <a:t>или </a:t>
          </a:r>
          <a:r>
            <a:rPr lang="ru-RU" sz="1200" dirty="0" smtClean="0">
              <a:solidFill>
                <a:schemeClr val="tx2"/>
              </a:solidFill>
            </a:rPr>
            <a:t>3,8% </a:t>
          </a:r>
          <a:r>
            <a:rPr lang="ru-RU" sz="1200" dirty="0">
              <a:solidFill>
                <a:schemeClr val="tx2"/>
              </a:solidFill>
            </a:rPr>
            <a:t>от всех  расходов</a:t>
          </a:r>
        </a:p>
      </dgm:t>
    </dgm:pt>
    <dgm:pt modelId="{7E62E91B-08AE-47AD-B89C-5418DE793559}" type="parTrans" cxnId="{41BFA096-9E1D-4297-8FDB-F0FC2581A698}">
      <dgm:prSet/>
      <dgm:spPr/>
      <dgm:t>
        <a:bodyPr/>
        <a:lstStyle/>
        <a:p>
          <a:endParaRPr lang="ru-RU"/>
        </a:p>
      </dgm:t>
    </dgm:pt>
    <dgm:pt modelId="{17310292-E7A9-490F-A633-AECB067688CC}" type="sibTrans" cxnId="{41BFA096-9E1D-4297-8FDB-F0FC2581A698}">
      <dgm:prSet/>
      <dgm:spPr/>
      <dgm:t>
        <a:bodyPr/>
        <a:lstStyle/>
        <a:p>
          <a:endParaRPr lang="ru-RU"/>
        </a:p>
      </dgm:t>
    </dgm:pt>
    <dgm:pt modelId="{18EFB482-7199-4F65-9CC9-C9BCCAB510FD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200" dirty="0">
              <a:solidFill>
                <a:schemeClr val="accent5">
                  <a:lumMod val="50000"/>
                </a:schemeClr>
              </a:solidFill>
            </a:rPr>
            <a:t>«Развитие физической культуры и спорта»  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159210,4 </a:t>
          </a:r>
          <a:r>
            <a:rPr lang="ru-RU" sz="1200" dirty="0" err="1">
              <a:solidFill>
                <a:schemeClr val="accent5">
                  <a:lumMod val="50000"/>
                </a:schemeClr>
              </a:solidFill>
            </a:rPr>
            <a:t>тыс.руб</a:t>
          </a:r>
          <a:r>
            <a:rPr lang="ru-RU" sz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22,8%</a:t>
          </a:r>
          <a:endParaRPr lang="ru-RU" sz="1200" dirty="0">
            <a:solidFill>
              <a:schemeClr val="accent5">
                <a:lumMod val="50000"/>
              </a:schemeClr>
            </a:solidFill>
          </a:endParaRPr>
        </a:p>
      </dgm:t>
    </dgm:pt>
    <dgm:pt modelId="{171E745B-C324-403A-A3E5-97150BD98F0D}" type="parTrans" cxnId="{3A674185-E3D8-4DCF-B9A9-668BCC4695BC}">
      <dgm:prSet/>
      <dgm:spPr/>
      <dgm:t>
        <a:bodyPr/>
        <a:lstStyle/>
        <a:p>
          <a:endParaRPr lang="ru-RU"/>
        </a:p>
      </dgm:t>
    </dgm:pt>
    <dgm:pt modelId="{153B1372-1010-496B-B511-00D7DED3F121}" type="sibTrans" cxnId="{3A674185-E3D8-4DCF-B9A9-668BCC4695BC}">
      <dgm:prSet/>
      <dgm:spPr/>
      <dgm:t>
        <a:bodyPr/>
        <a:lstStyle/>
        <a:p>
          <a:endParaRPr lang="ru-RU"/>
        </a:p>
      </dgm:t>
    </dgm:pt>
    <dgm:pt modelId="{B797BA80-6B09-4784-8C57-BCA419179895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200" dirty="0">
              <a:solidFill>
                <a:schemeClr val="accent5">
                  <a:lumMod val="50000"/>
                </a:schemeClr>
              </a:solidFill>
            </a:rPr>
            <a:t>«Защита населения и территории от чрезвычайных ситуаций, обеспечение пожарной и безопасности людей на водных объектах»  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1190,0 </a:t>
          </a:r>
          <a:r>
            <a:rPr lang="ru-RU" sz="1200" dirty="0" err="1">
              <a:solidFill>
                <a:schemeClr val="accent5">
                  <a:lumMod val="50000"/>
                </a:schemeClr>
              </a:solidFill>
            </a:rPr>
            <a:t>тыс.руб</a:t>
          </a:r>
          <a:r>
            <a:rPr lang="ru-RU" sz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0,2</a:t>
          </a:r>
          <a:endParaRPr lang="ru-RU" sz="1200" dirty="0">
            <a:solidFill>
              <a:schemeClr val="accent5">
                <a:lumMod val="50000"/>
              </a:schemeClr>
            </a:solidFill>
          </a:endParaRPr>
        </a:p>
      </dgm:t>
    </dgm:pt>
    <dgm:pt modelId="{5C4BAF32-B469-4586-83BF-23FE2D04C2EF}" type="parTrans" cxnId="{58646AA6-0619-4565-8839-13E14A530F50}">
      <dgm:prSet/>
      <dgm:spPr/>
      <dgm:t>
        <a:bodyPr/>
        <a:lstStyle/>
        <a:p>
          <a:endParaRPr lang="ru-RU"/>
        </a:p>
      </dgm:t>
    </dgm:pt>
    <dgm:pt modelId="{5758A983-2C23-41BE-84C9-7C4FD5DEA828}" type="sibTrans" cxnId="{58646AA6-0619-4565-8839-13E14A530F50}">
      <dgm:prSet/>
      <dgm:spPr/>
      <dgm:t>
        <a:bodyPr/>
        <a:lstStyle/>
        <a:p>
          <a:endParaRPr lang="ru-RU"/>
        </a:p>
      </dgm:t>
    </dgm:pt>
    <dgm:pt modelId="{60A740E3-E6DD-47F7-AD3E-E3CDE537DA72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200" dirty="0">
              <a:solidFill>
                <a:schemeClr val="accent5">
                  <a:lumMod val="50000"/>
                </a:schemeClr>
              </a:solidFill>
            </a:rPr>
            <a:t>Молодежь Зернограда 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115тыс.руб </a:t>
          </a:r>
          <a:endParaRPr lang="ru-RU" sz="1200" dirty="0">
            <a:solidFill>
              <a:schemeClr val="accent5">
                <a:lumMod val="50000"/>
              </a:schemeClr>
            </a:solidFill>
          </a:endParaRPr>
        </a:p>
      </dgm:t>
    </dgm:pt>
    <dgm:pt modelId="{6507CC19-531A-4B47-9E54-0187B4068C20}" type="parTrans" cxnId="{197C2A15-F0B1-474F-8647-0E482A592AF8}">
      <dgm:prSet/>
      <dgm:spPr/>
      <dgm:t>
        <a:bodyPr/>
        <a:lstStyle/>
        <a:p>
          <a:endParaRPr lang="ru-RU"/>
        </a:p>
      </dgm:t>
    </dgm:pt>
    <dgm:pt modelId="{DB95A50B-0A46-480C-BFCD-58F5D677A50A}" type="sibTrans" cxnId="{197C2A15-F0B1-474F-8647-0E482A592AF8}">
      <dgm:prSet/>
      <dgm:spPr/>
      <dgm:t>
        <a:bodyPr/>
        <a:lstStyle/>
        <a:p>
          <a:endParaRPr lang="ru-RU"/>
        </a:p>
      </dgm:t>
    </dgm:pt>
    <dgm:pt modelId="{0A142222-EC75-4FDB-A37A-AD68352D3C09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200" dirty="0">
              <a:solidFill>
                <a:schemeClr val="accent5">
                  <a:lumMod val="50000"/>
                </a:schemeClr>
              </a:solidFill>
            </a:rPr>
            <a:t>Обеспечение общественного порядка и противодействие преступности» 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516,2тыс.руб </a:t>
          </a:r>
          <a:r>
            <a:rPr lang="ru-RU" sz="1200" dirty="0">
              <a:solidFill>
                <a:schemeClr val="accent5">
                  <a:lumMod val="50000"/>
                </a:schemeClr>
              </a:solidFill>
            </a:rPr>
            <a:t>или</a:t>
          </a:r>
          <a:r>
            <a:rPr lang="en-US" sz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1200" dirty="0" smtClean="0">
              <a:solidFill>
                <a:schemeClr val="accent5">
                  <a:lumMod val="50000"/>
                </a:schemeClr>
              </a:solidFill>
            </a:rPr>
            <a:t>0,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1</a:t>
          </a:r>
          <a:r>
            <a:rPr lang="en-US" sz="1200" dirty="0" smtClean="0">
              <a:solidFill>
                <a:schemeClr val="accent5">
                  <a:lumMod val="50000"/>
                </a:schemeClr>
              </a:solidFill>
            </a:rPr>
            <a:t>%</a:t>
          </a:r>
          <a:endParaRPr lang="ru-RU" sz="1200" dirty="0">
            <a:solidFill>
              <a:schemeClr val="accent5">
                <a:lumMod val="50000"/>
              </a:schemeClr>
            </a:solidFill>
          </a:endParaRPr>
        </a:p>
      </dgm:t>
    </dgm:pt>
    <dgm:pt modelId="{B93BDE44-3CDB-43D1-BDCD-87899D1BB7C7}" type="parTrans" cxnId="{CD614AAE-E060-4228-9A76-B7E2030FA944}">
      <dgm:prSet/>
      <dgm:spPr/>
      <dgm:t>
        <a:bodyPr/>
        <a:lstStyle/>
        <a:p>
          <a:endParaRPr lang="ru-RU"/>
        </a:p>
      </dgm:t>
    </dgm:pt>
    <dgm:pt modelId="{32E625BF-EF10-4BE4-97A5-A5E7B4CC26EE}" type="sibTrans" cxnId="{CD614AAE-E060-4228-9A76-B7E2030FA944}">
      <dgm:prSet/>
      <dgm:spPr/>
      <dgm:t>
        <a:bodyPr/>
        <a:lstStyle/>
        <a:p>
          <a:endParaRPr lang="ru-RU"/>
        </a:p>
      </dgm:t>
    </dgm:pt>
    <dgm:pt modelId="{F5A7C959-ACE7-4CF6-8A79-FB90A4780918}">
      <dgm:prSet custT="1"/>
      <dgm:spPr>
        <a:solidFill>
          <a:srgbClr val="EFF1DB"/>
        </a:solidFill>
      </dgm:spPr>
      <dgm:t>
        <a:bodyPr/>
        <a:lstStyle/>
        <a:p>
          <a:r>
            <a:rPr lang="ru-RU" sz="1200" dirty="0">
              <a:solidFill>
                <a:schemeClr val="accent5">
                  <a:lumMod val="50000"/>
                </a:schemeClr>
              </a:solidFill>
            </a:rPr>
            <a:t>Управление муниципальным имуществом 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1327,0 </a:t>
          </a:r>
          <a:r>
            <a:rPr lang="ru-RU" sz="1200" dirty="0" err="1">
              <a:solidFill>
                <a:schemeClr val="accent5">
                  <a:lumMod val="50000"/>
                </a:schemeClr>
              </a:solidFill>
            </a:rPr>
            <a:t>тыс.руб</a:t>
          </a:r>
          <a:r>
            <a:rPr lang="ru-RU" sz="1200" dirty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0,2%</a:t>
          </a:r>
          <a:endParaRPr lang="ru-RU" sz="1200" dirty="0">
            <a:solidFill>
              <a:schemeClr val="accent5">
                <a:lumMod val="50000"/>
              </a:schemeClr>
            </a:solidFill>
          </a:endParaRPr>
        </a:p>
      </dgm:t>
    </dgm:pt>
    <dgm:pt modelId="{BCAB0599-62F7-4130-9553-CF568ADD4B68}" type="parTrans" cxnId="{185A24B1-199D-4981-936E-4449344BC9E4}">
      <dgm:prSet/>
      <dgm:spPr/>
      <dgm:t>
        <a:bodyPr/>
        <a:lstStyle/>
        <a:p>
          <a:endParaRPr lang="ru-RU"/>
        </a:p>
      </dgm:t>
    </dgm:pt>
    <dgm:pt modelId="{61AD22E3-BFF4-4AE6-87EC-E1D3B02A24E1}" type="sibTrans" cxnId="{185A24B1-199D-4981-936E-4449344BC9E4}">
      <dgm:prSet/>
      <dgm:spPr/>
      <dgm:t>
        <a:bodyPr/>
        <a:lstStyle/>
        <a:p>
          <a:endParaRPr lang="ru-RU"/>
        </a:p>
      </dgm:t>
    </dgm:pt>
    <dgm:pt modelId="{15EACADA-0DD3-426A-AF4D-4BC0B4115DB6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200" dirty="0">
              <a:solidFill>
                <a:schemeClr val="accent5">
                  <a:lumMod val="50000"/>
                </a:schemeClr>
              </a:solidFill>
            </a:rPr>
            <a:t>«Управление муниципальными финансами »  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7181,7  </a:t>
          </a:r>
          <a:r>
            <a:rPr lang="ru-RU" sz="1200" dirty="0">
              <a:solidFill>
                <a:schemeClr val="accent5">
                  <a:lumMod val="50000"/>
                </a:schemeClr>
              </a:solidFill>
            </a:rPr>
            <a:t>тыс.руб. 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1,2%.</a:t>
          </a:r>
          <a:endParaRPr lang="ru-RU" sz="1200" dirty="0">
            <a:solidFill>
              <a:schemeClr val="accent5">
                <a:lumMod val="50000"/>
              </a:schemeClr>
            </a:solidFill>
          </a:endParaRPr>
        </a:p>
      </dgm:t>
    </dgm:pt>
    <dgm:pt modelId="{3EADB4F1-49DD-41EA-A643-A9AA47295793}" type="parTrans" cxnId="{6C979B81-12E4-4218-B625-14B6811C6515}">
      <dgm:prSet/>
      <dgm:spPr/>
      <dgm:t>
        <a:bodyPr/>
        <a:lstStyle/>
        <a:p>
          <a:endParaRPr lang="ru-RU"/>
        </a:p>
      </dgm:t>
    </dgm:pt>
    <dgm:pt modelId="{A7276158-D471-47E4-81D8-C4D9D200D275}" type="sibTrans" cxnId="{6C979B81-12E4-4218-B625-14B6811C6515}">
      <dgm:prSet/>
      <dgm:spPr/>
      <dgm:t>
        <a:bodyPr/>
        <a:lstStyle/>
        <a:p>
          <a:endParaRPr lang="ru-RU"/>
        </a:p>
      </dgm:t>
    </dgm:pt>
    <dgm:pt modelId="{69DEF1E8-101E-4853-BD48-DEED2386A44B}">
      <dgm:prSet custT="1"/>
      <dgm:spPr>
        <a:solidFill>
          <a:srgbClr val="F9FCD0"/>
        </a:solidFill>
      </dgm:spPr>
      <dgm:t>
        <a:bodyPr/>
        <a:lstStyle/>
        <a:p>
          <a:r>
            <a:rPr lang="ru-RU" sz="1200" dirty="0">
              <a:solidFill>
                <a:schemeClr val="accent5">
                  <a:lumMod val="50000"/>
                </a:schemeClr>
              </a:solidFill>
            </a:rPr>
            <a:t>«Муниципальная политика» </a:t>
          </a:r>
        </a:p>
        <a:p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16458,2тыс.руб</a:t>
          </a:r>
          <a:r>
            <a:rPr lang="ru-RU" sz="1200" dirty="0">
              <a:solidFill>
                <a:schemeClr val="accent5">
                  <a:lumMod val="50000"/>
                </a:schemeClr>
              </a:solidFill>
            </a:rPr>
            <a:t>.</a:t>
          </a:r>
        </a:p>
        <a:p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2,4%  </a:t>
          </a:r>
          <a:endParaRPr lang="ru-RU" sz="1200" dirty="0">
            <a:solidFill>
              <a:schemeClr val="accent5">
                <a:lumMod val="50000"/>
              </a:schemeClr>
            </a:solidFill>
          </a:endParaRPr>
        </a:p>
      </dgm:t>
    </dgm:pt>
    <dgm:pt modelId="{3F39381E-2EB3-47F4-9280-82C1F78D878E}" type="parTrans" cxnId="{84FDDB46-0782-4EDA-97B9-E98857AC312A}">
      <dgm:prSet/>
      <dgm:spPr/>
      <dgm:t>
        <a:bodyPr/>
        <a:lstStyle/>
        <a:p>
          <a:endParaRPr lang="ru-RU"/>
        </a:p>
      </dgm:t>
    </dgm:pt>
    <dgm:pt modelId="{8EC04F26-741B-4A6E-A423-294C3B1419F0}" type="sibTrans" cxnId="{84FDDB46-0782-4EDA-97B9-E98857AC312A}">
      <dgm:prSet/>
      <dgm:spPr/>
      <dgm:t>
        <a:bodyPr/>
        <a:lstStyle/>
        <a:p>
          <a:endParaRPr lang="ru-RU"/>
        </a:p>
      </dgm:t>
    </dgm:pt>
    <dgm:pt modelId="{78A4F460-2644-45AF-B904-56564AE22C84}">
      <dgm:prSet custT="1"/>
      <dgm:spPr>
        <a:solidFill>
          <a:srgbClr val="B98590"/>
        </a:solidFill>
      </dgm:spPr>
      <dgm:t>
        <a:bodyPr/>
        <a:lstStyle/>
        <a:p>
          <a:r>
            <a:rPr lang="ru-RU" sz="1200" dirty="0">
              <a:solidFill>
                <a:schemeClr val="tx2"/>
              </a:solidFill>
            </a:rPr>
            <a:t>«Экономическое развитие и инновационная экономика» 1,0 тыс.руб</a:t>
          </a:r>
        </a:p>
      </dgm:t>
    </dgm:pt>
    <dgm:pt modelId="{57302F2B-3EAE-4766-AE32-3D3982142FCD}" type="parTrans" cxnId="{45995603-5F29-42A5-A6CF-B07B7FC15507}">
      <dgm:prSet/>
      <dgm:spPr/>
      <dgm:t>
        <a:bodyPr/>
        <a:lstStyle/>
        <a:p>
          <a:endParaRPr lang="ru-RU"/>
        </a:p>
      </dgm:t>
    </dgm:pt>
    <dgm:pt modelId="{B7D6ED83-B9EC-48B5-81BB-378054080C0D}" type="sibTrans" cxnId="{45995603-5F29-42A5-A6CF-B07B7FC15507}">
      <dgm:prSet/>
      <dgm:spPr/>
      <dgm:t>
        <a:bodyPr/>
        <a:lstStyle/>
        <a:p>
          <a:endParaRPr lang="ru-RU"/>
        </a:p>
      </dgm:t>
    </dgm:pt>
    <dgm:pt modelId="{211EA7BC-0E3D-4D8C-ACCF-E474015C71C1}">
      <dgm:prSet/>
      <dgm:spPr>
        <a:solidFill>
          <a:srgbClr val="B98590"/>
        </a:solidFill>
      </dgm:spPr>
      <dgm:t>
        <a:bodyPr/>
        <a:lstStyle/>
        <a:p>
          <a:r>
            <a:rPr lang="ru-RU" dirty="0">
              <a:solidFill>
                <a:schemeClr val="tx2"/>
              </a:solidFill>
            </a:rPr>
            <a:t>«Формирование Комфортной городской </a:t>
          </a:r>
          <a:r>
            <a:rPr lang="ru-RU" dirty="0" smtClean="0">
              <a:solidFill>
                <a:schemeClr val="tx2"/>
              </a:solidFill>
            </a:rPr>
            <a:t>среды»1000,0  0,2%</a:t>
          </a:r>
          <a:endParaRPr lang="ru-RU" dirty="0">
            <a:solidFill>
              <a:schemeClr val="tx2"/>
            </a:solidFill>
          </a:endParaRPr>
        </a:p>
      </dgm:t>
    </dgm:pt>
    <dgm:pt modelId="{E789AFC0-D0C8-4317-AC96-1F2EF37FF9DD}" type="parTrans" cxnId="{1030EDEA-C41F-49D2-A4EF-B025BCE620A6}">
      <dgm:prSet/>
      <dgm:spPr/>
      <dgm:t>
        <a:bodyPr/>
        <a:lstStyle/>
        <a:p>
          <a:endParaRPr lang="ru-RU"/>
        </a:p>
      </dgm:t>
    </dgm:pt>
    <dgm:pt modelId="{96710E9B-B11E-45CE-B9D2-58D2C4946703}" type="sibTrans" cxnId="{1030EDEA-C41F-49D2-A4EF-B025BCE620A6}">
      <dgm:prSet/>
      <dgm:spPr/>
      <dgm:t>
        <a:bodyPr/>
        <a:lstStyle/>
        <a:p>
          <a:endParaRPr lang="ru-RU"/>
        </a:p>
      </dgm:t>
    </dgm:pt>
    <dgm:pt modelId="{4F857FE0-A490-416A-AB44-AF921ADEFDC2}" type="pres">
      <dgm:prSet presAssocID="{D696A80F-1D28-4518-90F9-C4D30EAB3E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5285CA-22F9-4022-8B79-BBFF9C899ED2}" type="pres">
      <dgm:prSet presAssocID="{C1B627C8-FEB6-44F7-B0AB-70C16DD53046}" presName="node" presStyleLbl="node1" presStyleIdx="0" presStyleCnt="12" custScaleX="276449" custScaleY="313714" custLinFactNeighborX="-35571" custLinFactNeighborY="-22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47D23-49A3-4CCA-A1D0-E321B017E2A2}" type="pres">
      <dgm:prSet presAssocID="{37EC2265-7E3B-4546-9CB4-9E343EEC84E0}" presName="sibTrans" presStyleCnt="0"/>
      <dgm:spPr/>
    </dgm:pt>
    <dgm:pt modelId="{39CDB605-C903-442C-B6D6-0C0791DF7DF6}" type="pres">
      <dgm:prSet presAssocID="{B797BA80-6B09-4784-8C57-BCA419179895}" presName="node" presStyleLbl="node1" presStyleIdx="1" presStyleCnt="12" custScaleX="244998" custScaleY="337094" custLinFactNeighborX="-4610" custLinFactNeighborY="-55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C86A5-8C74-4034-814E-0BB8DA16ED21}" type="pres">
      <dgm:prSet presAssocID="{5758A983-2C23-41BE-84C9-7C4FD5DEA828}" presName="sibTrans" presStyleCnt="0"/>
      <dgm:spPr/>
    </dgm:pt>
    <dgm:pt modelId="{C5449498-C424-41AB-9CCD-886D9B429D3A}" type="pres">
      <dgm:prSet presAssocID="{A568777A-3DBF-4325-81FF-13106F66DEC1}" presName="node" presStyleLbl="node1" presStyleIdx="2" presStyleCnt="12" custScaleX="209139" custScaleY="255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C9E09-9345-4D04-9F89-0AA0F9E9A02F}" type="pres">
      <dgm:prSet presAssocID="{DA84E366-3B01-4F24-92FE-54F713F88EE4}" presName="sibTrans" presStyleCnt="0"/>
      <dgm:spPr/>
    </dgm:pt>
    <dgm:pt modelId="{67B91947-8B65-46CF-AB13-AC374E00958B}" type="pres">
      <dgm:prSet presAssocID="{22A45959-32C1-4305-AFDC-EE5E6C05785D}" presName="node" presStyleLbl="node1" presStyleIdx="3" presStyleCnt="12" custScaleX="222647" custScaleY="234497" custLinFactNeighborX="8498" custLinFactNeighborY="-20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5439C-B28A-4C96-A21E-CCCBD2F31FB9}" type="pres">
      <dgm:prSet presAssocID="{17310292-E7A9-490F-A633-AECB067688CC}" presName="sibTrans" presStyleCnt="0"/>
      <dgm:spPr/>
    </dgm:pt>
    <dgm:pt modelId="{EE4DEA22-D25C-4071-BC91-FD511FDE223B}" type="pres">
      <dgm:prSet presAssocID="{18EFB482-7199-4F65-9CC9-C9BCCAB510FD}" presName="node" presStyleLbl="node1" presStyleIdx="4" presStyleCnt="12" custScaleX="246028" custScaleY="255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9B991-FEB5-4120-8FC8-6F160DE6B3CF}" type="pres">
      <dgm:prSet presAssocID="{153B1372-1010-496B-B511-00D7DED3F121}" presName="sibTrans" presStyleCnt="0"/>
      <dgm:spPr/>
    </dgm:pt>
    <dgm:pt modelId="{4B51C243-4679-48AF-89EC-A2CE5ED9D7D5}" type="pres">
      <dgm:prSet presAssocID="{60A740E3-E6DD-47F7-AD3E-E3CDE537DA72}" presName="node" presStyleLbl="node1" presStyleIdx="5" presStyleCnt="12" custScaleX="203171" custScaleY="255458" custLinFactNeighborX="5222" custLinFactNeighborY="-10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5D1AD0-A48A-43BB-AD48-E59850E06E56}" type="pres">
      <dgm:prSet presAssocID="{DB95A50B-0A46-480C-BFCD-58F5D677A50A}" presName="sibTrans" presStyleCnt="0"/>
      <dgm:spPr/>
    </dgm:pt>
    <dgm:pt modelId="{D98DF390-3508-4A19-B6D0-D35F7B87B1AA}" type="pres">
      <dgm:prSet presAssocID="{0A142222-EC75-4FDB-A37A-AD68352D3C09}" presName="node" presStyleLbl="node1" presStyleIdx="6" presStyleCnt="12" custScaleX="226094" custScaleY="255458" custLinFactNeighborX="7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830E9-441D-42F0-B56F-2AD6FD732554}" type="pres">
      <dgm:prSet presAssocID="{32E625BF-EF10-4BE4-97A5-A5E7B4CC26EE}" presName="sibTrans" presStyleCnt="0"/>
      <dgm:spPr/>
    </dgm:pt>
    <dgm:pt modelId="{D31C8855-BFE7-4B93-9003-14F5E6C44709}" type="pres">
      <dgm:prSet presAssocID="{F5A7C959-ACE7-4CF6-8A79-FB90A4780918}" presName="node" presStyleLbl="node1" presStyleIdx="7" presStyleCnt="12" custScaleX="203171" custScaleY="255458" custLinFactNeighborX="4212" custLinFactNeighborY="4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0E5E3-356A-49DD-9700-708E2926140A}" type="pres">
      <dgm:prSet presAssocID="{61AD22E3-BFF4-4AE6-87EC-E1D3B02A24E1}" presName="sibTrans" presStyleCnt="0"/>
      <dgm:spPr/>
    </dgm:pt>
    <dgm:pt modelId="{E8F11106-2E89-4F1F-A78B-FC5EEA6F09B5}" type="pres">
      <dgm:prSet presAssocID="{15EACADA-0DD3-426A-AF4D-4BC0B4115DB6}" presName="node" presStyleLbl="node1" presStyleIdx="8" presStyleCnt="12" custScaleX="203171" custScaleY="336746" custLinFactNeighborX="-85346" custLinFactNeighborY="6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1CD63-A847-446E-B60F-299393DE7A4A}" type="pres">
      <dgm:prSet presAssocID="{A7276158-D471-47E4-81D8-C4D9D200D275}" presName="sibTrans" presStyleCnt="0"/>
      <dgm:spPr/>
    </dgm:pt>
    <dgm:pt modelId="{21649447-6748-45DA-83CA-A72A1E62CA50}" type="pres">
      <dgm:prSet presAssocID="{69DEF1E8-101E-4853-BD48-DEED2386A44B}" presName="node" presStyleLbl="node1" presStyleIdx="9" presStyleCnt="12" custScaleX="149760" custScaleY="291554" custLinFactNeighborX="-25704" custLinFactNeighborY="-1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B86CE-04C7-4640-A60F-120C9EB1DAC0}" type="pres">
      <dgm:prSet presAssocID="{8EC04F26-741B-4A6E-A423-294C3B1419F0}" presName="sibTrans" presStyleCnt="0"/>
      <dgm:spPr/>
    </dgm:pt>
    <dgm:pt modelId="{1A8629C2-A956-4E0B-9195-B235E79DCAB8}" type="pres">
      <dgm:prSet presAssocID="{78A4F460-2644-45AF-B904-56564AE22C84}" presName="node" presStyleLbl="node1" presStyleIdx="10" presStyleCnt="12" custAng="0" custScaleX="209975" custScaleY="234285" custLinFactNeighborX="-3126" custLinFactNeighborY="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7E08AB-411A-414F-A5EB-5FF00A11B8B1}" type="pres">
      <dgm:prSet presAssocID="{B7D6ED83-B9EC-48B5-81BB-378054080C0D}" presName="sibTrans" presStyleCnt="0"/>
      <dgm:spPr/>
    </dgm:pt>
    <dgm:pt modelId="{F84A6A7F-E81E-46A4-8B98-85B63E50A941}" type="pres">
      <dgm:prSet presAssocID="{211EA7BC-0E3D-4D8C-ACCF-E474015C71C1}" presName="node" presStyleLbl="node1" presStyleIdx="11" presStyleCnt="12" custAng="0" custScaleX="209975" custScaleY="234285" custLinFactNeighborX="-3126" custLinFactNeighborY="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674185-E3D8-4DCF-B9A9-668BCC4695BC}" srcId="{D696A80F-1D28-4518-90F9-C4D30EAB3E53}" destId="{18EFB482-7199-4F65-9CC9-C9BCCAB510FD}" srcOrd="4" destOrd="0" parTransId="{171E745B-C324-403A-A3E5-97150BD98F0D}" sibTransId="{153B1372-1010-496B-B511-00D7DED3F121}"/>
    <dgm:cxn modelId="{33AB4417-D8A2-42C3-8340-B22E4747146A}" type="presOf" srcId="{22A45959-32C1-4305-AFDC-EE5E6C05785D}" destId="{67B91947-8B65-46CF-AB13-AC374E00958B}" srcOrd="0" destOrd="0" presId="urn:microsoft.com/office/officeart/2005/8/layout/default#2"/>
    <dgm:cxn modelId="{AF3F58FC-E729-4013-B245-08646F0C96F0}" type="presOf" srcId="{B797BA80-6B09-4784-8C57-BCA419179895}" destId="{39CDB605-C903-442C-B6D6-0C0791DF7DF6}" srcOrd="0" destOrd="0" presId="urn:microsoft.com/office/officeart/2005/8/layout/default#2"/>
    <dgm:cxn modelId="{78DF53AB-726F-443A-8334-1A85F3ACE975}" type="presOf" srcId="{211EA7BC-0E3D-4D8C-ACCF-E474015C71C1}" destId="{F84A6A7F-E81E-46A4-8B98-85B63E50A941}" srcOrd="0" destOrd="0" presId="urn:microsoft.com/office/officeart/2005/8/layout/default#2"/>
    <dgm:cxn modelId="{197C2A15-F0B1-474F-8647-0E482A592AF8}" srcId="{D696A80F-1D28-4518-90F9-C4D30EAB3E53}" destId="{60A740E3-E6DD-47F7-AD3E-E3CDE537DA72}" srcOrd="5" destOrd="0" parTransId="{6507CC19-531A-4B47-9E54-0187B4068C20}" sibTransId="{DB95A50B-0A46-480C-BFCD-58F5D677A50A}"/>
    <dgm:cxn modelId="{FAB3E687-469E-483E-9D56-041201419F43}" type="presOf" srcId="{A568777A-3DBF-4325-81FF-13106F66DEC1}" destId="{C5449498-C424-41AB-9CCD-886D9B429D3A}" srcOrd="0" destOrd="0" presId="urn:microsoft.com/office/officeart/2005/8/layout/default#2"/>
    <dgm:cxn modelId="{298B5A3C-F770-45F2-8BBB-C1A04D251C59}" type="presOf" srcId="{18EFB482-7199-4F65-9CC9-C9BCCAB510FD}" destId="{EE4DEA22-D25C-4071-BC91-FD511FDE223B}" srcOrd="0" destOrd="0" presId="urn:microsoft.com/office/officeart/2005/8/layout/default#2"/>
    <dgm:cxn modelId="{1030EDEA-C41F-49D2-A4EF-B025BCE620A6}" srcId="{D696A80F-1D28-4518-90F9-C4D30EAB3E53}" destId="{211EA7BC-0E3D-4D8C-ACCF-E474015C71C1}" srcOrd="11" destOrd="0" parTransId="{E789AFC0-D0C8-4317-AC96-1F2EF37FF9DD}" sibTransId="{96710E9B-B11E-45CE-B9D2-58D2C4946703}"/>
    <dgm:cxn modelId="{E0E78758-778B-4CBA-BAAE-D4B4C556F5D0}" type="presOf" srcId="{15EACADA-0DD3-426A-AF4D-4BC0B4115DB6}" destId="{E8F11106-2E89-4F1F-A78B-FC5EEA6F09B5}" srcOrd="0" destOrd="0" presId="urn:microsoft.com/office/officeart/2005/8/layout/default#2"/>
    <dgm:cxn modelId="{41BFA096-9E1D-4297-8FDB-F0FC2581A698}" srcId="{D696A80F-1D28-4518-90F9-C4D30EAB3E53}" destId="{22A45959-32C1-4305-AFDC-EE5E6C05785D}" srcOrd="3" destOrd="0" parTransId="{7E62E91B-08AE-47AD-B89C-5418DE793559}" sibTransId="{17310292-E7A9-490F-A633-AECB067688CC}"/>
    <dgm:cxn modelId="{CD614AAE-E060-4228-9A76-B7E2030FA944}" srcId="{D696A80F-1D28-4518-90F9-C4D30EAB3E53}" destId="{0A142222-EC75-4FDB-A37A-AD68352D3C09}" srcOrd="6" destOrd="0" parTransId="{B93BDE44-3CDB-43D1-BDCD-87899D1BB7C7}" sibTransId="{32E625BF-EF10-4BE4-97A5-A5E7B4CC26EE}"/>
    <dgm:cxn modelId="{91081AC4-E144-45BB-A959-33F1C46C7187}" type="presOf" srcId="{C1B627C8-FEB6-44F7-B0AB-70C16DD53046}" destId="{5B5285CA-22F9-4022-8B79-BBFF9C899ED2}" srcOrd="0" destOrd="0" presId="urn:microsoft.com/office/officeart/2005/8/layout/default#2"/>
    <dgm:cxn modelId="{45995603-5F29-42A5-A6CF-B07B7FC15507}" srcId="{D696A80F-1D28-4518-90F9-C4D30EAB3E53}" destId="{78A4F460-2644-45AF-B904-56564AE22C84}" srcOrd="10" destOrd="0" parTransId="{57302F2B-3EAE-4766-AE32-3D3982142FCD}" sibTransId="{B7D6ED83-B9EC-48B5-81BB-378054080C0D}"/>
    <dgm:cxn modelId="{767812A9-0CFB-418D-B5B9-88A2D60F7883}" type="presOf" srcId="{D696A80F-1D28-4518-90F9-C4D30EAB3E53}" destId="{4F857FE0-A490-416A-AB44-AF921ADEFDC2}" srcOrd="0" destOrd="0" presId="urn:microsoft.com/office/officeart/2005/8/layout/default#2"/>
    <dgm:cxn modelId="{DB037686-908C-4B6C-B2FB-F2D7A548C24E}" type="presOf" srcId="{0A142222-EC75-4FDB-A37A-AD68352D3C09}" destId="{D98DF390-3508-4A19-B6D0-D35F7B87B1AA}" srcOrd="0" destOrd="0" presId="urn:microsoft.com/office/officeart/2005/8/layout/default#2"/>
    <dgm:cxn modelId="{6C979B81-12E4-4218-B625-14B6811C6515}" srcId="{D696A80F-1D28-4518-90F9-C4D30EAB3E53}" destId="{15EACADA-0DD3-426A-AF4D-4BC0B4115DB6}" srcOrd="8" destOrd="0" parTransId="{3EADB4F1-49DD-41EA-A643-A9AA47295793}" sibTransId="{A7276158-D471-47E4-81D8-C4D9D200D275}"/>
    <dgm:cxn modelId="{FED13D11-BC6F-4C60-84F5-2DB27DE91759}" type="presOf" srcId="{78A4F460-2644-45AF-B904-56564AE22C84}" destId="{1A8629C2-A956-4E0B-9195-B235E79DCAB8}" srcOrd="0" destOrd="0" presId="urn:microsoft.com/office/officeart/2005/8/layout/default#2"/>
    <dgm:cxn modelId="{F16D2B7B-013D-42A2-A983-5298BB02E76B}" type="presOf" srcId="{60A740E3-E6DD-47F7-AD3E-E3CDE537DA72}" destId="{4B51C243-4679-48AF-89EC-A2CE5ED9D7D5}" srcOrd="0" destOrd="0" presId="urn:microsoft.com/office/officeart/2005/8/layout/default#2"/>
    <dgm:cxn modelId="{185A24B1-199D-4981-936E-4449344BC9E4}" srcId="{D696A80F-1D28-4518-90F9-C4D30EAB3E53}" destId="{F5A7C959-ACE7-4CF6-8A79-FB90A4780918}" srcOrd="7" destOrd="0" parTransId="{BCAB0599-62F7-4130-9553-CF568ADD4B68}" sibTransId="{61AD22E3-BFF4-4AE6-87EC-E1D3B02A24E1}"/>
    <dgm:cxn modelId="{FD02886F-324C-46D3-A109-7CC80FCD1013}" type="presOf" srcId="{69DEF1E8-101E-4853-BD48-DEED2386A44B}" destId="{21649447-6748-45DA-83CA-A72A1E62CA50}" srcOrd="0" destOrd="0" presId="urn:microsoft.com/office/officeart/2005/8/layout/default#2"/>
    <dgm:cxn modelId="{0D5C0AAD-9310-42C5-A742-21C7E80AAE67}" type="presOf" srcId="{F5A7C959-ACE7-4CF6-8A79-FB90A4780918}" destId="{D31C8855-BFE7-4B93-9003-14F5E6C44709}" srcOrd="0" destOrd="0" presId="urn:microsoft.com/office/officeart/2005/8/layout/default#2"/>
    <dgm:cxn modelId="{7817F5D7-08A1-461F-8CD4-F095C5065CC8}" srcId="{D696A80F-1D28-4518-90F9-C4D30EAB3E53}" destId="{A568777A-3DBF-4325-81FF-13106F66DEC1}" srcOrd="2" destOrd="0" parTransId="{89A12FE5-36B8-42CF-88D7-9B36AB43B5C5}" sibTransId="{DA84E366-3B01-4F24-92FE-54F713F88EE4}"/>
    <dgm:cxn modelId="{58646AA6-0619-4565-8839-13E14A530F50}" srcId="{D696A80F-1D28-4518-90F9-C4D30EAB3E53}" destId="{B797BA80-6B09-4784-8C57-BCA419179895}" srcOrd="1" destOrd="0" parTransId="{5C4BAF32-B469-4586-83BF-23FE2D04C2EF}" sibTransId="{5758A983-2C23-41BE-84C9-7C4FD5DEA828}"/>
    <dgm:cxn modelId="{30C9EA92-B715-49EE-85BD-55035735F090}" srcId="{D696A80F-1D28-4518-90F9-C4D30EAB3E53}" destId="{C1B627C8-FEB6-44F7-B0AB-70C16DD53046}" srcOrd="0" destOrd="0" parTransId="{C4BFF824-E2F9-4C69-BC87-493CF8C979E2}" sibTransId="{37EC2265-7E3B-4546-9CB4-9E343EEC84E0}"/>
    <dgm:cxn modelId="{84FDDB46-0782-4EDA-97B9-E98857AC312A}" srcId="{D696A80F-1D28-4518-90F9-C4D30EAB3E53}" destId="{69DEF1E8-101E-4853-BD48-DEED2386A44B}" srcOrd="9" destOrd="0" parTransId="{3F39381E-2EB3-47F4-9280-82C1F78D878E}" sibTransId="{8EC04F26-741B-4A6E-A423-294C3B1419F0}"/>
    <dgm:cxn modelId="{E738561C-3994-4841-A37B-E998E58D324B}" type="presParOf" srcId="{4F857FE0-A490-416A-AB44-AF921ADEFDC2}" destId="{5B5285CA-22F9-4022-8B79-BBFF9C899ED2}" srcOrd="0" destOrd="0" presId="urn:microsoft.com/office/officeart/2005/8/layout/default#2"/>
    <dgm:cxn modelId="{2D296BA4-482A-43B7-BD4B-29C15C62657D}" type="presParOf" srcId="{4F857FE0-A490-416A-AB44-AF921ADEFDC2}" destId="{9CE47D23-49A3-4CCA-A1D0-E321B017E2A2}" srcOrd="1" destOrd="0" presId="urn:microsoft.com/office/officeart/2005/8/layout/default#2"/>
    <dgm:cxn modelId="{C7DC5522-8F66-48B3-B328-0E83AEEFD7D8}" type="presParOf" srcId="{4F857FE0-A490-416A-AB44-AF921ADEFDC2}" destId="{39CDB605-C903-442C-B6D6-0C0791DF7DF6}" srcOrd="2" destOrd="0" presId="urn:microsoft.com/office/officeart/2005/8/layout/default#2"/>
    <dgm:cxn modelId="{21819895-73BC-463A-AFB1-82F4DFD654AF}" type="presParOf" srcId="{4F857FE0-A490-416A-AB44-AF921ADEFDC2}" destId="{DC1C86A5-8C74-4034-814E-0BB8DA16ED21}" srcOrd="3" destOrd="0" presId="urn:microsoft.com/office/officeart/2005/8/layout/default#2"/>
    <dgm:cxn modelId="{4AB57C17-E466-472F-B566-38AB75B7FCCB}" type="presParOf" srcId="{4F857FE0-A490-416A-AB44-AF921ADEFDC2}" destId="{C5449498-C424-41AB-9CCD-886D9B429D3A}" srcOrd="4" destOrd="0" presId="urn:microsoft.com/office/officeart/2005/8/layout/default#2"/>
    <dgm:cxn modelId="{0C4FC342-AECC-42AB-B044-91D4F98D1659}" type="presParOf" srcId="{4F857FE0-A490-416A-AB44-AF921ADEFDC2}" destId="{617C9E09-9345-4D04-9F89-0AA0F9E9A02F}" srcOrd="5" destOrd="0" presId="urn:microsoft.com/office/officeart/2005/8/layout/default#2"/>
    <dgm:cxn modelId="{DADB82EC-6C26-4FDD-B4CD-D6B1D2802AF7}" type="presParOf" srcId="{4F857FE0-A490-416A-AB44-AF921ADEFDC2}" destId="{67B91947-8B65-46CF-AB13-AC374E00958B}" srcOrd="6" destOrd="0" presId="urn:microsoft.com/office/officeart/2005/8/layout/default#2"/>
    <dgm:cxn modelId="{94533873-196D-4FAB-A5F2-1CF3F996C9B3}" type="presParOf" srcId="{4F857FE0-A490-416A-AB44-AF921ADEFDC2}" destId="{7425439C-B28A-4C96-A21E-CCCBD2F31FB9}" srcOrd="7" destOrd="0" presId="urn:microsoft.com/office/officeart/2005/8/layout/default#2"/>
    <dgm:cxn modelId="{C231241F-EC5D-470C-9DE0-870B9B920E00}" type="presParOf" srcId="{4F857FE0-A490-416A-AB44-AF921ADEFDC2}" destId="{EE4DEA22-D25C-4071-BC91-FD511FDE223B}" srcOrd="8" destOrd="0" presId="urn:microsoft.com/office/officeart/2005/8/layout/default#2"/>
    <dgm:cxn modelId="{34235FC8-B870-4E1F-A8E4-A057774642DA}" type="presParOf" srcId="{4F857FE0-A490-416A-AB44-AF921ADEFDC2}" destId="{EF19B991-FEB5-4120-8FC8-6F160DE6B3CF}" srcOrd="9" destOrd="0" presId="urn:microsoft.com/office/officeart/2005/8/layout/default#2"/>
    <dgm:cxn modelId="{C9F177ED-6FF0-4A8F-8BD7-43362B03FC92}" type="presParOf" srcId="{4F857FE0-A490-416A-AB44-AF921ADEFDC2}" destId="{4B51C243-4679-48AF-89EC-A2CE5ED9D7D5}" srcOrd="10" destOrd="0" presId="urn:microsoft.com/office/officeart/2005/8/layout/default#2"/>
    <dgm:cxn modelId="{91013C04-B7E9-4E03-83A8-CAC7724EDC55}" type="presParOf" srcId="{4F857FE0-A490-416A-AB44-AF921ADEFDC2}" destId="{035D1AD0-A48A-43BB-AD48-E59850E06E56}" srcOrd="11" destOrd="0" presId="urn:microsoft.com/office/officeart/2005/8/layout/default#2"/>
    <dgm:cxn modelId="{8BB2DA05-C3CB-4F90-93E2-14AC3E20EE56}" type="presParOf" srcId="{4F857FE0-A490-416A-AB44-AF921ADEFDC2}" destId="{D98DF390-3508-4A19-B6D0-D35F7B87B1AA}" srcOrd="12" destOrd="0" presId="urn:microsoft.com/office/officeart/2005/8/layout/default#2"/>
    <dgm:cxn modelId="{8F76E13E-1008-4E55-9C18-6A2EC7A7460D}" type="presParOf" srcId="{4F857FE0-A490-416A-AB44-AF921ADEFDC2}" destId="{29B830E9-441D-42F0-B56F-2AD6FD732554}" srcOrd="13" destOrd="0" presId="urn:microsoft.com/office/officeart/2005/8/layout/default#2"/>
    <dgm:cxn modelId="{18F2D48D-33E1-40D3-B34B-8D47DC553BCF}" type="presParOf" srcId="{4F857FE0-A490-416A-AB44-AF921ADEFDC2}" destId="{D31C8855-BFE7-4B93-9003-14F5E6C44709}" srcOrd="14" destOrd="0" presId="urn:microsoft.com/office/officeart/2005/8/layout/default#2"/>
    <dgm:cxn modelId="{22D3C44B-5106-4C1D-AFD5-791159082B54}" type="presParOf" srcId="{4F857FE0-A490-416A-AB44-AF921ADEFDC2}" destId="{1660E5E3-356A-49DD-9700-708E2926140A}" srcOrd="15" destOrd="0" presId="urn:microsoft.com/office/officeart/2005/8/layout/default#2"/>
    <dgm:cxn modelId="{C7D72937-6137-45FB-BC44-2E8F2CA31019}" type="presParOf" srcId="{4F857FE0-A490-416A-AB44-AF921ADEFDC2}" destId="{E8F11106-2E89-4F1F-A78B-FC5EEA6F09B5}" srcOrd="16" destOrd="0" presId="urn:microsoft.com/office/officeart/2005/8/layout/default#2"/>
    <dgm:cxn modelId="{2EBEAAD0-BCFF-471D-A8F7-DB4C433FB4BA}" type="presParOf" srcId="{4F857FE0-A490-416A-AB44-AF921ADEFDC2}" destId="{3671CD63-A847-446E-B60F-299393DE7A4A}" srcOrd="17" destOrd="0" presId="urn:microsoft.com/office/officeart/2005/8/layout/default#2"/>
    <dgm:cxn modelId="{7032E554-91A8-4316-8A9E-FF76F528A546}" type="presParOf" srcId="{4F857FE0-A490-416A-AB44-AF921ADEFDC2}" destId="{21649447-6748-45DA-83CA-A72A1E62CA50}" srcOrd="18" destOrd="0" presId="urn:microsoft.com/office/officeart/2005/8/layout/default#2"/>
    <dgm:cxn modelId="{89A7A746-560B-41AF-B0BA-C55B944E7526}" type="presParOf" srcId="{4F857FE0-A490-416A-AB44-AF921ADEFDC2}" destId="{089B86CE-04C7-4640-A60F-120C9EB1DAC0}" srcOrd="19" destOrd="0" presId="urn:microsoft.com/office/officeart/2005/8/layout/default#2"/>
    <dgm:cxn modelId="{C5952AFF-FC4C-48A7-84E4-1661F91807E3}" type="presParOf" srcId="{4F857FE0-A490-416A-AB44-AF921ADEFDC2}" destId="{1A8629C2-A956-4E0B-9195-B235E79DCAB8}" srcOrd="20" destOrd="0" presId="urn:microsoft.com/office/officeart/2005/8/layout/default#2"/>
    <dgm:cxn modelId="{9D8FAD3A-CB43-46AC-82A8-7C996418404F}" type="presParOf" srcId="{4F857FE0-A490-416A-AB44-AF921ADEFDC2}" destId="{827E08AB-411A-414F-A5EB-5FF00A11B8B1}" srcOrd="21" destOrd="0" presId="urn:microsoft.com/office/officeart/2005/8/layout/default#2"/>
    <dgm:cxn modelId="{A0AB6E27-B451-4E2D-9C67-93B66D3CE44F}" type="presParOf" srcId="{4F857FE0-A490-416A-AB44-AF921ADEFDC2}" destId="{F84A6A7F-E81E-46A4-8B98-85B63E50A941}" srcOrd="2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96A80F-1D28-4518-90F9-C4D30EAB3E53}" type="doc">
      <dgm:prSet loTypeId="urn:microsoft.com/office/officeart/2005/8/layout/default#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68777A-3DBF-4325-81FF-13106F66DEC1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 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0,9%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A12FE5-36B8-42CF-88D7-9B36AB43B5C5}" type="parTrans" cxnId="{7817F5D7-08A1-461F-8CD4-F095C5065CC8}">
      <dgm:prSet/>
      <dgm:spPr/>
      <dgm:t>
        <a:bodyPr/>
        <a:lstStyle/>
        <a:p>
          <a:endParaRPr lang="ru-RU"/>
        </a:p>
      </dgm:t>
    </dgm:pt>
    <dgm:pt modelId="{DA84E366-3B01-4F24-92FE-54F713F88EE4}" type="sibTrans" cxnId="{7817F5D7-08A1-461F-8CD4-F095C5065CC8}">
      <dgm:prSet/>
      <dgm:spPr/>
      <dgm:t>
        <a:bodyPr/>
        <a:lstStyle/>
        <a:p>
          <a:endParaRPr lang="ru-RU"/>
        </a:p>
      </dgm:t>
    </dgm:pt>
    <dgm:pt modelId="{22A45959-32C1-4305-AFDC-EE5E6C05785D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Жилищно-коммунальное хозяйство 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60,9%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62E91B-08AE-47AD-B89C-5418DE793559}" type="parTrans" cxnId="{41BFA096-9E1D-4297-8FDB-F0FC2581A698}">
      <dgm:prSet/>
      <dgm:spPr/>
      <dgm:t>
        <a:bodyPr/>
        <a:lstStyle/>
        <a:p>
          <a:endParaRPr lang="ru-RU"/>
        </a:p>
      </dgm:t>
    </dgm:pt>
    <dgm:pt modelId="{17310292-E7A9-490F-A633-AECB067688CC}" type="sibTrans" cxnId="{41BFA096-9E1D-4297-8FDB-F0FC2581A698}">
      <dgm:prSet/>
      <dgm:spPr/>
      <dgm:t>
        <a:bodyPr/>
        <a:lstStyle/>
        <a:p>
          <a:endParaRPr lang="ru-RU"/>
        </a:p>
      </dgm:t>
    </dgm:pt>
    <dgm:pt modelId="{69DEF1E8-101E-4853-BD48-DEED2386A44B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Культура, кинематография 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3,2%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39381E-2EB3-47F4-9280-82C1F78D878E}" type="parTrans" cxnId="{84FDDB46-0782-4EDA-97B9-E98857AC312A}">
      <dgm:prSet/>
      <dgm:spPr/>
      <dgm:t>
        <a:bodyPr/>
        <a:lstStyle/>
        <a:p>
          <a:endParaRPr lang="ru-RU"/>
        </a:p>
      </dgm:t>
    </dgm:pt>
    <dgm:pt modelId="{8EC04F26-741B-4A6E-A423-294C3B1419F0}" type="sibTrans" cxnId="{84FDDB46-0782-4EDA-97B9-E98857AC312A}">
      <dgm:prSet/>
      <dgm:spPr/>
      <dgm:t>
        <a:bodyPr/>
        <a:lstStyle/>
        <a:p>
          <a:endParaRPr lang="ru-RU"/>
        </a:p>
      </dgm:t>
    </dgm:pt>
    <dgm:pt modelId="{0C907944-E7D5-4926-8150-EF1C2B7E60B9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Национальная 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экономика 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5,6%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5F87578-AD8B-416F-83A7-4D4FE7F5D351}" type="parTrans" cxnId="{493613DF-31F0-4E32-9196-E8A4B312C824}">
      <dgm:prSet/>
      <dgm:spPr/>
      <dgm:t>
        <a:bodyPr/>
        <a:lstStyle/>
        <a:p>
          <a:endParaRPr lang="ru-RU"/>
        </a:p>
      </dgm:t>
    </dgm:pt>
    <dgm:pt modelId="{9D3D219B-2054-45A7-809F-AE36218A66E1}" type="sibTrans" cxnId="{493613DF-31F0-4E32-9196-E8A4B312C824}">
      <dgm:prSet/>
      <dgm:spPr/>
      <dgm:t>
        <a:bodyPr/>
        <a:lstStyle/>
        <a:p>
          <a:endParaRPr lang="ru-RU"/>
        </a:p>
      </dgm:t>
    </dgm:pt>
    <dgm:pt modelId="{4AA42789-1D0A-4289-9FBC-EE3E98BBC730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Общегосударственные вопросы 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6,5%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FE2CF8-D049-44B3-811C-71D9B25006E0}" type="parTrans" cxnId="{F77BC879-33C2-452E-BF70-9CC0221D1C22}">
      <dgm:prSet/>
      <dgm:spPr/>
      <dgm:t>
        <a:bodyPr/>
        <a:lstStyle/>
        <a:p>
          <a:endParaRPr lang="ru-RU"/>
        </a:p>
      </dgm:t>
    </dgm:pt>
    <dgm:pt modelId="{475CA460-C523-4B92-A014-2959092EF456}" type="sibTrans" cxnId="{F77BC879-33C2-452E-BF70-9CC0221D1C22}">
      <dgm:prSet/>
      <dgm:spPr/>
      <dgm:t>
        <a:bodyPr/>
        <a:lstStyle/>
        <a:p>
          <a:endParaRPr lang="ru-RU"/>
        </a:p>
      </dgm:t>
    </dgm:pt>
    <dgm:pt modelId="{00C42B5E-40A4-4507-9A48-38A6EAF8040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Физическая культура и спорт. Образование.  Социальная политика 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22,9%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2724A1-C93A-440D-8FEE-D06412218F56}" type="parTrans" cxnId="{3A36B2F6-B583-48EB-B4D6-ED2B891BDFB4}">
      <dgm:prSet/>
      <dgm:spPr/>
      <dgm:t>
        <a:bodyPr/>
        <a:lstStyle/>
        <a:p>
          <a:endParaRPr lang="ru-RU"/>
        </a:p>
      </dgm:t>
    </dgm:pt>
    <dgm:pt modelId="{4F26F8C9-2ECF-4015-8834-B9941BAE9A5A}" type="sibTrans" cxnId="{3A36B2F6-B583-48EB-B4D6-ED2B891BDFB4}">
      <dgm:prSet/>
      <dgm:spPr/>
      <dgm:t>
        <a:bodyPr/>
        <a:lstStyle/>
        <a:p>
          <a:endParaRPr lang="ru-RU"/>
        </a:p>
      </dgm:t>
    </dgm:pt>
    <dgm:pt modelId="{4F857FE0-A490-416A-AB44-AF921ADEFDC2}" type="pres">
      <dgm:prSet presAssocID="{D696A80F-1D28-4518-90F9-C4D30EAB3E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449498-C424-41AB-9CCD-886D9B429D3A}" type="pres">
      <dgm:prSet presAssocID="{A568777A-3DBF-4325-81FF-13106F66DEC1}" presName="node" presStyleLbl="node1" presStyleIdx="0" presStyleCnt="6" custScaleX="191869" custScaleY="232342" custLinFactNeighborX="1253" custLinFactNeighborY="-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C9E09-9345-4D04-9F89-0AA0F9E9A02F}" type="pres">
      <dgm:prSet presAssocID="{DA84E366-3B01-4F24-92FE-54F713F88EE4}" presName="sibTrans" presStyleCnt="0"/>
      <dgm:spPr/>
    </dgm:pt>
    <dgm:pt modelId="{67B91947-8B65-46CF-AB13-AC374E00958B}" type="pres">
      <dgm:prSet presAssocID="{22A45959-32C1-4305-AFDC-EE5E6C05785D}" presName="node" presStyleLbl="node1" presStyleIdx="1" presStyleCnt="6" custScaleX="195556" custScaleY="229329" custLinFactNeighborX="3061" custLinFactNeighborY="-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5439C-B28A-4C96-A21E-CCCBD2F31FB9}" type="pres">
      <dgm:prSet presAssocID="{17310292-E7A9-490F-A633-AECB067688CC}" presName="sibTrans" presStyleCnt="0"/>
      <dgm:spPr/>
    </dgm:pt>
    <dgm:pt modelId="{21649447-6748-45DA-83CA-A72A1E62CA50}" type="pres">
      <dgm:prSet presAssocID="{69DEF1E8-101E-4853-BD48-DEED2386A44B}" presName="node" presStyleLbl="node1" presStyleIdx="2" presStyleCnt="6" custScaleX="182773" custScaleY="227405" custLinFactNeighborX="2661" custLinFactNeighborY="4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89F9A-C88B-4B09-A069-65E8876EE3B2}" type="pres">
      <dgm:prSet presAssocID="{8EC04F26-741B-4A6E-A423-294C3B1419F0}" presName="sibTrans" presStyleCnt="0"/>
      <dgm:spPr/>
    </dgm:pt>
    <dgm:pt modelId="{7BE213F3-F328-4968-BA4F-4185A4462185}" type="pres">
      <dgm:prSet presAssocID="{0C907944-E7D5-4926-8150-EF1C2B7E60B9}" presName="node" presStyleLbl="node1" presStyleIdx="3" presStyleCnt="6" custScaleX="203171" custScaleY="220111" custLinFactNeighborX="1230" custLinFactNeighborY="48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9F2EB-8B03-4A56-9D74-4B33623B4CF0}" type="pres">
      <dgm:prSet presAssocID="{9D3D219B-2054-45A7-809F-AE36218A66E1}" presName="sibTrans" presStyleCnt="0"/>
      <dgm:spPr/>
    </dgm:pt>
    <dgm:pt modelId="{9EC357FC-03AD-474F-B9B0-53F7E5302771}" type="pres">
      <dgm:prSet presAssocID="{4AA42789-1D0A-4289-9FBC-EE3E98BBC730}" presName="node" presStyleLbl="node1" presStyleIdx="4" presStyleCnt="6" custScaleX="203171" custScaleY="220109" custLinFactNeighborX="-1358" custLinFactNeighborY="48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1FBED-0F6B-4D17-B963-84FE72BB58EE}" type="pres">
      <dgm:prSet presAssocID="{475CA460-C523-4B92-A014-2959092EF456}" presName="sibTrans" presStyleCnt="0"/>
      <dgm:spPr/>
    </dgm:pt>
    <dgm:pt modelId="{17C67FA2-1FFC-45EC-9CA2-729A928FD7FE}" type="pres">
      <dgm:prSet presAssocID="{00C42B5E-40A4-4507-9A48-38A6EAF80403}" presName="node" presStyleLbl="node1" presStyleIdx="5" presStyleCnt="6" custScaleX="192182" custScaleY="221013" custLinFactNeighborX="-3390" custLinFactNeighborY="48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5E7F1D-281F-4457-A519-CA39464252F9}" type="presOf" srcId="{69DEF1E8-101E-4853-BD48-DEED2386A44B}" destId="{21649447-6748-45DA-83CA-A72A1E62CA50}" srcOrd="0" destOrd="0" presId="urn:microsoft.com/office/officeart/2005/8/layout/default#3"/>
    <dgm:cxn modelId="{98182930-59C0-4EFE-B7A4-830D9AD086AF}" type="presOf" srcId="{4AA42789-1D0A-4289-9FBC-EE3E98BBC730}" destId="{9EC357FC-03AD-474F-B9B0-53F7E5302771}" srcOrd="0" destOrd="0" presId="urn:microsoft.com/office/officeart/2005/8/layout/default#3"/>
    <dgm:cxn modelId="{D749C64A-7DE8-47F6-A317-F27C44DBB677}" type="presOf" srcId="{22A45959-32C1-4305-AFDC-EE5E6C05785D}" destId="{67B91947-8B65-46CF-AB13-AC374E00958B}" srcOrd="0" destOrd="0" presId="urn:microsoft.com/office/officeart/2005/8/layout/default#3"/>
    <dgm:cxn modelId="{F77BC879-33C2-452E-BF70-9CC0221D1C22}" srcId="{D696A80F-1D28-4518-90F9-C4D30EAB3E53}" destId="{4AA42789-1D0A-4289-9FBC-EE3E98BBC730}" srcOrd="4" destOrd="0" parTransId="{1FFE2CF8-D049-44B3-811C-71D9B25006E0}" sibTransId="{475CA460-C523-4B92-A014-2959092EF456}"/>
    <dgm:cxn modelId="{493613DF-31F0-4E32-9196-E8A4B312C824}" srcId="{D696A80F-1D28-4518-90F9-C4D30EAB3E53}" destId="{0C907944-E7D5-4926-8150-EF1C2B7E60B9}" srcOrd="3" destOrd="0" parTransId="{15F87578-AD8B-416F-83A7-4D4FE7F5D351}" sibTransId="{9D3D219B-2054-45A7-809F-AE36218A66E1}"/>
    <dgm:cxn modelId="{03A85A62-4057-41EF-BFE5-A51E3D78F2A5}" type="presOf" srcId="{00C42B5E-40A4-4507-9A48-38A6EAF80403}" destId="{17C67FA2-1FFC-45EC-9CA2-729A928FD7FE}" srcOrd="0" destOrd="0" presId="urn:microsoft.com/office/officeart/2005/8/layout/default#3"/>
    <dgm:cxn modelId="{5C5D5E22-40B8-466F-A76F-E09DC0238667}" type="presOf" srcId="{A568777A-3DBF-4325-81FF-13106F66DEC1}" destId="{C5449498-C424-41AB-9CCD-886D9B429D3A}" srcOrd="0" destOrd="0" presId="urn:microsoft.com/office/officeart/2005/8/layout/default#3"/>
    <dgm:cxn modelId="{86486DAB-9AA6-4AD7-9598-EB6BE8ADC967}" type="presOf" srcId="{0C907944-E7D5-4926-8150-EF1C2B7E60B9}" destId="{7BE213F3-F328-4968-BA4F-4185A4462185}" srcOrd="0" destOrd="0" presId="urn:microsoft.com/office/officeart/2005/8/layout/default#3"/>
    <dgm:cxn modelId="{84FDDB46-0782-4EDA-97B9-E98857AC312A}" srcId="{D696A80F-1D28-4518-90F9-C4D30EAB3E53}" destId="{69DEF1E8-101E-4853-BD48-DEED2386A44B}" srcOrd="2" destOrd="0" parTransId="{3F39381E-2EB3-47F4-9280-82C1F78D878E}" sibTransId="{8EC04F26-741B-4A6E-A423-294C3B1419F0}"/>
    <dgm:cxn modelId="{3A36B2F6-B583-48EB-B4D6-ED2B891BDFB4}" srcId="{D696A80F-1D28-4518-90F9-C4D30EAB3E53}" destId="{00C42B5E-40A4-4507-9A48-38A6EAF80403}" srcOrd="5" destOrd="0" parTransId="{642724A1-C93A-440D-8FEE-D06412218F56}" sibTransId="{4F26F8C9-2ECF-4015-8834-B9941BAE9A5A}"/>
    <dgm:cxn modelId="{F94AE9DA-13B6-4FA2-8DC8-08A902E27986}" type="presOf" srcId="{D696A80F-1D28-4518-90F9-C4D30EAB3E53}" destId="{4F857FE0-A490-416A-AB44-AF921ADEFDC2}" srcOrd="0" destOrd="0" presId="urn:microsoft.com/office/officeart/2005/8/layout/default#3"/>
    <dgm:cxn modelId="{41BFA096-9E1D-4297-8FDB-F0FC2581A698}" srcId="{D696A80F-1D28-4518-90F9-C4D30EAB3E53}" destId="{22A45959-32C1-4305-AFDC-EE5E6C05785D}" srcOrd="1" destOrd="0" parTransId="{7E62E91B-08AE-47AD-B89C-5418DE793559}" sibTransId="{17310292-E7A9-490F-A633-AECB067688CC}"/>
    <dgm:cxn modelId="{7817F5D7-08A1-461F-8CD4-F095C5065CC8}" srcId="{D696A80F-1D28-4518-90F9-C4D30EAB3E53}" destId="{A568777A-3DBF-4325-81FF-13106F66DEC1}" srcOrd="0" destOrd="0" parTransId="{89A12FE5-36B8-42CF-88D7-9B36AB43B5C5}" sibTransId="{DA84E366-3B01-4F24-92FE-54F713F88EE4}"/>
    <dgm:cxn modelId="{7E8E7D88-A9A4-460E-91E3-9886B502D410}" type="presParOf" srcId="{4F857FE0-A490-416A-AB44-AF921ADEFDC2}" destId="{C5449498-C424-41AB-9CCD-886D9B429D3A}" srcOrd="0" destOrd="0" presId="urn:microsoft.com/office/officeart/2005/8/layout/default#3"/>
    <dgm:cxn modelId="{893DCE86-B79A-4AFC-9C64-86E9A765EBE3}" type="presParOf" srcId="{4F857FE0-A490-416A-AB44-AF921ADEFDC2}" destId="{617C9E09-9345-4D04-9F89-0AA0F9E9A02F}" srcOrd="1" destOrd="0" presId="urn:microsoft.com/office/officeart/2005/8/layout/default#3"/>
    <dgm:cxn modelId="{85104091-7032-40F2-A26C-AF6C0462900A}" type="presParOf" srcId="{4F857FE0-A490-416A-AB44-AF921ADEFDC2}" destId="{67B91947-8B65-46CF-AB13-AC374E00958B}" srcOrd="2" destOrd="0" presId="urn:microsoft.com/office/officeart/2005/8/layout/default#3"/>
    <dgm:cxn modelId="{8A79FC21-6E54-4E5B-8A62-3B056035B800}" type="presParOf" srcId="{4F857FE0-A490-416A-AB44-AF921ADEFDC2}" destId="{7425439C-B28A-4C96-A21E-CCCBD2F31FB9}" srcOrd="3" destOrd="0" presId="urn:microsoft.com/office/officeart/2005/8/layout/default#3"/>
    <dgm:cxn modelId="{FF95D296-E37D-492A-BD6A-614FE765D02F}" type="presParOf" srcId="{4F857FE0-A490-416A-AB44-AF921ADEFDC2}" destId="{21649447-6748-45DA-83CA-A72A1E62CA50}" srcOrd="4" destOrd="0" presId="urn:microsoft.com/office/officeart/2005/8/layout/default#3"/>
    <dgm:cxn modelId="{EB995560-296D-400D-83B4-9E5C62A7AC91}" type="presParOf" srcId="{4F857FE0-A490-416A-AB44-AF921ADEFDC2}" destId="{B7489F9A-C88B-4B09-A069-65E8876EE3B2}" srcOrd="5" destOrd="0" presId="urn:microsoft.com/office/officeart/2005/8/layout/default#3"/>
    <dgm:cxn modelId="{C382A094-4B47-4F33-B8F3-60CDBD8FF4F5}" type="presParOf" srcId="{4F857FE0-A490-416A-AB44-AF921ADEFDC2}" destId="{7BE213F3-F328-4968-BA4F-4185A4462185}" srcOrd="6" destOrd="0" presId="urn:microsoft.com/office/officeart/2005/8/layout/default#3"/>
    <dgm:cxn modelId="{4437C850-7B41-4DD8-95B6-05556F721FED}" type="presParOf" srcId="{4F857FE0-A490-416A-AB44-AF921ADEFDC2}" destId="{45C9F2EB-8B03-4A56-9D74-4B33623B4CF0}" srcOrd="7" destOrd="0" presId="urn:microsoft.com/office/officeart/2005/8/layout/default#3"/>
    <dgm:cxn modelId="{FB8A2A15-EF0F-4E2C-8830-504A8643E26A}" type="presParOf" srcId="{4F857FE0-A490-416A-AB44-AF921ADEFDC2}" destId="{9EC357FC-03AD-474F-B9B0-53F7E5302771}" srcOrd="8" destOrd="0" presId="urn:microsoft.com/office/officeart/2005/8/layout/default#3"/>
    <dgm:cxn modelId="{82203611-6181-485C-ACFD-3F49773B220F}" type="presParOf" srcId="{4F857FE0-A490-416A-AB44-AF921ADEFDC2}" destId="{E2E1FBED-0F6B-4D17-B963-84FE72BB58EE}" srcOrd="9" destOrd="0" presId="urn:microsoft.com/office/officeart/2005/8/layout/default#3"/>
    <dgm:cxn modelId="{46A10048-86ED-462F-B49F-29DE21D7B876}" type="presParOf" srcId="{4F857FE0-A490-416A-AB44-AF921ADEFDC2}" destId="{17C67FA2-1FFC-45EC-9CA2-729A928FD7FE}" srcOrd="1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AAE102-8ED4-4850-8569-B7C359083262}">
      <dsp:nvSpPr>
        <dsp:cNvPr id="0" name=""/>
        <dsp:cNvSpPr/>
      </dsp:nvSpPr>
      <dsp:spPr>
        <a:xfrm>
          <a:off x="71447" y="71443"/>
          <a:ext cx="2589627" cy="1553776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«О бюджетной политике  </a:t>
          </a: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2024-2026 </a:t>
          </a:r>
          <a:r>
            <a:rPr lang="ru-RU" sz="15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годах»</a:t>
          </a:r>
        </a:p>
      </dsp:txBody>
      <dsp:txXfrm>
        <a:off x="71447" y="71443"/>
        <a:ext cx="2589627" cy="1553776"/>
      </dsp:txXfrm>
    </dsp:sp>
    <dsp:sp modelId="{708B2EB3-74B2-47E0-9BCA-19B608F7E16E}">
      <dsp:nvSpPr>
        <dsp:cNvPr id="0" name=""/>
        <dsp:cNvSpPr/>
      </dsp:nvSpPr>
      <dsp:spPr>
        <a:xfrm>
          <a:off x="5572153" y="71443"/>
          <a:ext cx="2589627" cy="155377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Зерноградского городского поселения на </a:t>
          </a:r>
          <a:r>
            <a:rPr lang="ru-RU" sz="1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2024-2026 </a:t>
          </a:r>
          <a:r>
            <a:rPr lang="ru-RU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годы (Постановление от </a:t>
          </a:r>
          <a:r>
            <a:rPr lang="ru-RU" sz="1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26.10.2023 </a:t>
          </a:r>
          <a:r>
            <a:rPr lang="ru-RU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№ </a:t>
          </a:r>
          <a:r>
            <a:rPr lang="ru-RU" sz="1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377</a:t>
          </a:r>
          <a:endParaRPr lang="ru-RU" sz="1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72153" y="71443"/>
        <a:ext cx="2589627" cy="1553776"/>
      </dsp:txXfrm>
    </dsp:sp>
    <dsp:sp modelId="{6D445966-3F30-454D-82BE-0395345C2F90}">
      <dsp:nvSpPr>
        <dsp:cNvPr id="0" name=""/>
        <dsp:cNvSpPr/>
      </dsp:nvSpPr>
      <dsp:spPr>
        <a:xfrm>
          <a:off x="5643601" y="3071832"/>
          <a:ext cx="2589627" cy="1553776"/>
        </a:xfrm>
        <a:prstGeom prst="rect">
          <a:avLst/>
        </a:prstGeom>
        <a:solidFill>
          <a:schemeClr val="bg2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/>
              </a:solidFill>
            </a:rPr>
            <a:t>Муниципальные программы  Зерноградского городского поселения</a:t>
          </a:r>
        </a:p>
      </dsp:txBody>
      <dsp:txXfrm>
        <a:off x="5643601" y="3071832"/>
        <a:ext cx="2589627" cy="1553776"/>
      </dsp:txXfrm>
    </dsp:sp>
    <dsp:sp modelId="{88FEBF96-E976-46D4-81AB-E77C42CEC9DE}">
      <dsp:nvSpPr>
        <dsp:cNvPr id="0" name=""/>
        <dsp:cNvSpPr/>
      </dsp:nvSpPr>
      <dsp:spPr>
        <a:xfrm>
          <a:off x="142869" y="3071827"/>
          <a:ext cx="2589627" cy="1553776"/>
        </a:xfrm>
        <a:prstGeom prst="rect">
          <a:avLst/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социально-экономического развития Зерноградского  городского поселения на </a:t>
          </a: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2024-2026 </a:t>
          </a:r>
          <a:r>
            <a:rPr lang="ru-RU" sz="15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годы</a:t>
          </a:r>
        </a:p>
      </dsp:txBody>
      <dsp:txXfrm>
        <a:off x="142869" y="3071827"/>
        <a:ext cx="2589627" cy="1553776"/>
      </dsp:txXfrm>
    </dsp:sp>
    <dsp:sp modelId="{EB02618D-F0D0-4A02-A37B-87B2006ABF18}">
      <dsp:nvSpPr>
        <dsp:cNvPr id="0" name=""/>
        <dsp:cNvSpPr/>
      </dsp:nvSpPr>
      <dsp:spPr>
        <a:xfrm>
          <a:off x="2786076" y="1500198"/>
          <a:ext cx="2589627" cy="1553776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Основа формирования бюджета Зерноградского городского поселения на </a:t>
          </a:r>
          <a:r>
            <a:rPr lang="ru-RU" sz="16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2024 </a:t>
          </a:r>
          <a:r>
            <a:rPr lang="ru-RU" sz="1600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год и на плановый период </a:t>
          </a:r>
          <a:r>
            <a:rPr lang="ru-RU" sz="16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2025 </a:t>
          </a:r>
          <a:r>
            <a:rPr lang="ru-RU" sz="1600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и </a:t>
          </a:r>
          <a:r>
            <a:rPr lang="ru-RU" sz="16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2026 </a:t>
          </a:r>
          <a:r>
            <a:rPr lang="ru-RU" sz="1600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годов</a:t>
          </a:r>
        </a:p>
      </dsp:txBody>
      <dsp:txXfrm>
        <a:off x="2786076" y="1500198"/>
        <a:ext cx="2589627" cy="155377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4A08BC-B2A8-4412-97BA-CD542E838394}">
      <dsp:nvSpPr>
        <dsp:cNvPr id="0" name=""/>
        <dsp:cNvSpPr/>
      </dsp:nvSpPr>
      <dsp:spPr>
        <a:xfrm>
          <a:off x="0" y="1000132"/>
          <a:ext cx="8329641" cy="226800"/>
        </a:xfrm>
        <a:prstGeom prst="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4159E-41E5-4558-AF93-2D3411D2B77A}">
      <dsp:nvSpPr>
        <dsp:cNvPr id="0" name=""/>
        <dsp:cNvSpPr/>
      </dsp:nvSpPr>
      <dsp:spPr>
        <a:xfrm>
          <a:off x="404491" y="96218"/>
          <a:ext cx="7847689" cy="9952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388" tIns="0" rIns="22038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Продолжение реализации социально значимых программ</a:t>
          </a:r>
          <a:endParaRPr lang="ru-RU" sz="2000" kern="1200" dirty="0"/>
        </a:p>
      </dsp:txBody>
      <dsp:txXfrm>
        <a:off x="404491" y="96218"/>
        <a:ext cx="7847689" cy="995271"/>
      </dsp:txXfrm>
    </dsp:sp>
    <dsp:sp modelId="{994A9992-6CCF-4E8E-B01B-038AE4130F3B}">
      <dsp:nvSpPr>
        <dsp:cNvPr id="0" name=""/>
        <dsp:cNvSpPr/>
      </dsp:nvSpPr>
      <dsp:spPr>
        <a:xfrm>
          <a:off x="0" y="1746472"/>
          <a:ext cx="8329641" cy="226800"/>
        </a:xfrm>
        <a:prstGeom prst="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2E0608-F156-4A7E-BC15-82DCE33F8C26}">
      <dsp:nvSpPr>
        <dsp:cNvPr id="0" name=""/>
        <dsp:cNvSpPr/>
      </dsp:nvSpPr>
      <dsp:spPr>
        <a:xfrm>
          <a:off x="386891" y="1235870"/>
          <a:ext cx="7942750" cy="640315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20388" tIns="0" rIns="22038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Обеспечение социальной стабильности</a:t>
          </a:r>
          <a:endParaRPr lang="ru-RU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86891" y="1235870"/>
        <a:ext cx="7942750" cy="640315"/>
      </dsp:txXfrm>
    </dsp:sp>
    <dsp:sp modelId="{F9159720-EDA7-4BF0-940F-1B87A23F8451}">
      <dsp:nvSpPr>
        <dsp:cNvPr id="0" name=""/>
        <dsp:cNvSpPr/>
      </dsp:nvSpPr>
      <dsp:spPr>
        <a:xfrm>
          <a:off x="0" y="2374266"/>
          <a:ext cx="8329641" cy="226800"/>
        </a:xfrm>
        <a:prstGeom prst="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03063-6928-49FB-9205-E64CF9CE1C70}">
      <dsp:nvSpPr>
        <dsp:cNvPr id="0" name=""/>
        <dsp:cNvSpPr/>
      </dsp:nvSpPr>
      <dsp:spPr>
        <a:xfrm>
          <a:off x="390451" y="2021872"/>
          <a:ext cx="7935030" cy="501877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20388" tIns="0" rIns="22038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Достойный, эффективный труд и успешное предпринимательство</a:t>
          </a:r>
          <a:endParaRPr lang="ru-RU" sz="2000" kern="1200" dirty="0">
            <a:solidFill>
              <a:schemeClr val="accent4">
                <a:lumMod val="40000"/>
                <a:lumOff val="60000"/>
              </a:schemeClr>
            </a:solidFill>
          </a:endParaRPr>
        </a:p>
      </dsp:txBody>
      <dsp:txXfrm>
        <a:off x="390451" y="2021872"/>
        <a:ext cx="7935030" cy="501877"/>
      </dsp:txXfrm>
    </dsp:sp>
    <dsp:sp modelId="{33702E5C-5C17-4B0F-B864-C69157AD2A2A}">
      <dsp:nvSpPr>
        <dsp:cNvPr id="0" name=""/>
        <dsp:cNvSpPr/>
      </dsp:nvSpPr>
      <dsp:spPr>
        <a:xfrm>
          <a:off x="0" y="3196721"/>
          <a:ext cx="8329641" cy="226800"/>
        </a:xfrm>
        <a:prstGeom prst="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7F38B-9EDB-4105-AB2C-233F9BBF5A5E}">
      <dsp:nvSpPr>
        <dsp:cNvPr id="0" name=""/>
        <dsp:cNvSpPr/>
      </dsp:nvSpPr>
      <dsp:spPr>
        <a:xfrm>
          <a:off x="383944" y="2666310"/>
          <a:ext cx="7942750" cy="663251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220388" tIns="0" rIns="22038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accent5">
                  <a:lumMod val="50000"/>
                </a:schemeClr>
              </a:solidFill>
            </a:rPr>
            <a:t>Повышение роли бюджетной политики для поддержки экономического роста</a:t>
          </a:r>
        </a:p>
      </dsp:txBody>
      <dsp:txXfrm>
        <a:off x="383944" y="2666310"/>
        <a:ext cx="7942750" cy="663251"/>
      </dsp:txXfrm>
    </dsp:sp>
    <dsp:sp modelId="{B3F2C3B6-8AA7-46BE-A63C-1C694658C6D7}">
      <dsp:nvSpPr>
        <dsp:cNvPr id="0" name=""/>
        <dsp:cNvSpPr/>
      </dsp:nvSpPr>
      <dsp:spPr>
        <a:xfrm>
          <a:off x="0" y="4155147"/>
          <a:ext cx="8329641" cy="226800"/>
        </a:xfrm>
        <a:prstGeom prst="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528B4-B99B-41A8-B025-A1ADEDA421EF}">
      <dsp:nvSpPr>
        <dsp:cNvPr id="0" name=""/>
        <dsp:cNvSpPr/>
      </dsp:nvSpPr>
      <dsp:spPr>
        <a:xfrm>
          <a:off x="397366" y="3472121"/>
          <a:ext cx="7930627" cy="815866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20388" tIns="0" rIns="22038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rgbClr val="7030A0"/>
              </a:solidFill>
            </a:rPr>
            <a:t>Повышение прозрачности и открытости бюджетного процесса</a:t>
          </a:r>
        </a:p>
      </dsp:txBody>
      <dsp:txXfrm>
        <a:off x="397366" y="3472121"/>
        <a:ext cx="7930627" cy="81586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5285CA-22F9-4022-8B79-BBFF9C899ED2}">
      <dsp:nvSpPr>
        <dsp:cNvPr id="0" name=""/>
        <dsp:cNvSpPr/>
      </dsp:nvSpPr>
      <dsp:spPr>
        <a:xfrm>
          <a:off x="0" y="0"/>
          <a:ext cx="2166199" cy="147492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>
              <a:solidFill>
                <a:schemeClr val="accent5">
                  <a:lumMod val="50000"/>
                </a:schemeClr>
              </a:solidFill>
            </a:rPr>
            <a:t>Обеспечение  качественными жилищно-коммунальными услугами населения Зерноградского городского 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407070,4 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поселения </a:t>
          </a:r>
          <a:r>
            <a:rPr lang="ru-RU" sz="1200" kern="1200" dirty="0">
              <a:solidFill>
                <a:schemeClr val="accent5">
                  <a:lumMod val="50000"/>
                </a:schemeClr>
              </a:solidFill>
            </a:rPr>
            <a:t>тыс.руб . 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58,3</a:t>
          </a:r>
          <a:r>
            <a:rPr lang="en-US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kern="1200" dirty="0">
              <a:solidFill>
                <a:schemeClr val="accent5">
                  <a:lumMod val="50000"/>
                </a:schemeClr>
              </a:solidFill>
            </a:rPr>
            <a:t>% от всех расходов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accent5">
                  <a:lumMod val="50000"/>
                </a:schemeClr>
              </a:solidFill>
            </a:rPr>
            <a:t> </a:t>
          </a:r>
        </a:p>
      </dsp:txBody>
      <dsp:txXfrm>
        <a:off x="0" y="0"/>
        <a:ext cx="2166199" cy="1474920"/>
      </dsp:txXfrm>
    </dsp:sp>
    <dsp:sp modelId="{39CDB605-C903-442C-B6D6-0C0791DF7DF6}">
      <dsp:nvSpPr>
        <dsp:cNvPr id="0" name=""/>
        <dsp:cNvSpPr/>
      </dsp:nvSpPr>
      <dsp:spPr>
        <a:xfrm>
          <a:off x="2471025" y="0"/>
          <a:ext cx="1919755" cy="158484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accent5">
                  <a:lumMod val="50000"/>
                </a:schemeClr>
              </a:solidFill>
            </a:rPr>
            <a:t>«Защита населения и территории от чрезвычайных ситуаций, обеспечение пожарной и безопасности людей на водных объектах»  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1190,0 </a:t>
          </a:r>
          <a:r>
            <a:rPr lang="ru-RU" sz="1200" kern="1200" dirty="0" err="1">
              <a:solidFill>
                <a:schemeClr val="accent5">
                  <a:lumMod val="50000"/>
                </a:schemeClr>
              </a:solidFill>
            </a:rPr>
            <a:t>тыс.руб</a:t>
          </a:r>
          <a:r>
            <a:rPr lang="ru-RU" sz="1200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0,2</a:t>
          </a:r>
          <a:endParaRPr lang="ru-RU" sz="12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471025" y="0"/>
        <a:ext cx="1919755" cy="1584840"/>
      </dsp:txXfrm>
    </dsp:sp>
    <dsp:sp modelId="{C5449498-C424-41AB-9CCD-886D9B429D3A}">
      <dsp:nvSpPr>
        <dsp:cNvPr id="0" name=""/>
        <dsp:cNvSpPr/>
      </dsp:nvSpPr>
      <dsp:spPr>
        <a:xfrm>
          <a:off x="4505261" y="191990"/>
          <a:ext cx="1638771" cy="1201030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2"/>
              </a:solidFill>
            </a:rPr>
            <a:t>«Развитие транспортной системы» </a:t>
          </a:r>
          <a:r>
            <a:rPr lang="ru-RU" sz="1200" kern="1200" dirty="0" smtClean="0">
              <a:solidFill>
                <a:schemeClr val="tx2"/>
              </a:solidFill>
            </a:rPr>
            <a:t>54594,2 </a:t>
          </a:r>
          <a:r>
            <a:rPr lang="ru-RU" sz="1200" kern="1200" dirty="0" err="1">
              <a:solidFill>
                <a:schemeClr val="tx2"/>
              </a:solidFill>
            </a:rPr>
            <a:t>тыс.руб</a:t>
          </a:r>
          <a:r>
            <a:rPr lang="ru-RU" sz="1200" kern="1200" dirty="0">
              <a:solidFill>
                <a:schemeClr val="tx2"/>
              </a:solidFill>
            </a:rPr>
            <a:t> </a:t>
          </a:r>
          <a:r>
            <a:rPr lang="ru-RU" sz="1200" kern="1200" dirty="0" smtClean="0">
              <a:solidFill>
                <a:schemeClr val="tx2"/>
              </a:solidFill>
            </a:rPr>
            <a:t>или </a:t>
          </a:r>
          <a:r>
            <a:rPr lang="ru-RU" sz="1200" kern="1200" dirty="0" smtClean="0">
              <a:solidFill>
                <a:schemeClr val="tx2"/>
              </a:solidFill>
            </a:rPr>
            <a:t>7,8% </a:t>
          </a:r>
          <a:r>
            <a:rPr lang="ru-RU" sz="1200" kern="1200" dirty="0">
              <a:solidFill>
                <a:schemeClr val="tx2"/>
              </a:solidFill>
            </a:rPr>
            <a:t>от всех расходов</a:t>
          </a:r>
        </a:p>
      </dsp:txBody>
      <dsp:txXfrm>
        <a:off x="4505261" y="191990"/>
        <a:ext cx="1638771" cy="1201030"/>
      </dsp:txXfrm>
    </dsp:sp>
    <dsp:sp modelId="{67B91947-8B65-46CF-AB13-AC374E00958B}">
      <dsp:nvSpPr>
        <dsp:cNvPr id="0" name=""/>
        <dsp:cNvSpPr/>
      </dsp:nvSpPr>
      <dsp:spPr>
        <a:xfrm>
          <a:off x="6288980" y="143736"/>
          <a:ext cx="1744617" cy="110248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2"/>
              </a:solidFill>
            </a:rPr>
            <a:t>«Развитие культуры»  </a:t>
          </a:r>
          <a:r>
            <a:rPr lang="ru-RU" sz="1200" kern="1200" dirty="0" smtClean="0">
              <a:solidFill>
                <a:schemeClr val="tx2"/>
              </a:solidFill>
            </a:rPr>
            <a:t>26529,3 </a:t>
          </a:r>
          <a:r>
            <a:rPr lang="ru-RU" sz="1200" kern="1200" dirty="0" err="1" smtClean="0">
              <a:solidFill>
                <a:schemeClr val="tx2"/>
              </a:solidFill>
            </a:rPr>
            <a:t>тыс.руб</a:t>
          </a:r>
          <a:r>
            <a:rPr lang="ru-RU" sz="1200" kern="1200" dirty="0" smtClean="0">
              <a:solidFill>
                <a:schemeClr val="tx2"/>
              </a:solidFill>
            </a:rPr>
            <a:t> </a:t>
          </a:r>
          <a:r>
            <a:rPr lang="ru-RU" sz="1200" kern="1200" dirty="0">
              <a:solidFill>
                <a:schemeClr val="tx2"/>
              </a:solidFill>
            </a:rPr>
            <a:t>или </a:t>
          </a:r>
          <a:r>
            <a:rPr lang="ru-RU" sz="1200" kern="1200" dirty="0" smtClean="0">
              <a:solidFill>
                <a:schemeClr val="tx2"/>
              </a:solidFill>
            </a:rPr>
            <a:t>3,8% </a:t>
          </a:r>
          <a:r>
            <a:rPr lang="ru-RU" sz="1200" kern="1200" dirty="0">
              <a:solidFill>
                <a:schemeClr val="tx2"/>
              </a:solidFill>
            </a:rPr>
            <a:t>от всех  расходов</a:t>
          </a:r>
        </a:p>
      </dsp:txBody>
      <dsp:txXfrm>
        <a:off x="6288980" y="143736"/>
        <a:ext cx="1744617" cy="1102483"/>
      </dsp:txXfrm>
    </dsp:sp>
    <dsp:sp modelId="{EE4DEA22-D25C-4071-BC91-FD511FDE223B}">
      <dsp:nvSpPr>
        <dsp:cNvPr id="0" name=""/>
        <dsp:cNvSpPr/>
      </dsp:nvSpPr>
      <dsp:spPr>
        <a:xfrm>
          <a:off x="555528" y="1663284"/>
          <a:ext cx="1927826" cy="1201030"/>
        </a:xfrm>
        <a:prstGeom prst="rect">
          <a:avLst/>
        </a:prstGeom>
        <a:solidFill>
          <a:schemeClr val="bg2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accent5">
                  <a:lumMod val="50000"/>
                </a:schemeClr>
              </a:solidFill>
            </a:rPr>
            <a:t>«Развитие физической культуры и спорта»  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159210,4 </a:t>
          </a:r>
          <a:r>
            <a:rPr lang="ru-RU" sz="1200" kern="1200" dirty="0" err="1">
              <a:solidFill>
                <a:schemeClr val="accent5">
                  <a:lumMod val="50000"/>
                </a:schemeClr>
              </a:solidFill>
            </a:rPr>
            <a:t>тыс.руб</a:t>
          </a:r>
          <a:r>
            <a:rPr lang="ru-RU" sz="1200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22,8%</a:t>
          </a:r>
          <a:endParaRPr lang="ru-RU" sz="12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555528" y="1663284"/>
        <a:ext cx="1927826" cy="1201030"/>
      </dsp:txXfrm>
    </dsp:sp>
    <dsp:sp modelId="{4B51C243-4679-48AF-89EC-A2CE5ED9D7D5}">
      <dsp:nvSpPr>
        <dsp:cNvPr id="0" name=""/>
        <dsp:cNvSpPr/>
      </dsp:nvSpPr>
      <dsp:spPr>
        <a:xfrm>
          <a:off x="2602631" y="1612776"/>
          <a:ext cx="1592007" cy="120103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accent5">
                  <a:lumMod val="50000"/>
                </a:schemeClr>
              </a:solidFill>
            </a:rPr>
            <a:t>Молодежь Зернограда 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115тыс.руб </a:t>
          </a:r>
          <a:endParaRPr lang="ru-RU" sz="12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602631" y="1612776"/>
        <a:ext cx="1592007" cy="1201030"/>
      </dsp:txXfrm>
    </dsp:sp>
    <dsp:sp modelId="{D98DF390-3508-4A19-B6D0-D35F7B87B1AA}">
      <dsp:nvSpPr>
        <dsp:cNvPr id="0" name=""/>
        <dsp:cNvSpPr/>
      </dsp:nvSpPr>
      <dsp:spPr>
        <a:xfrm>
          <a:off x="4287391" y="1663284"/>
          <a:ext cx="1771627" cy="120103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accent5">
                  <a:lumMod val="50000"/>
                </a:schemeClr>
              </a:solidFill>
            </a:rPr>
            <a:t>Обеспечение общественного порядка и противодействие преступности» 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516,2тыс.руб </a:t>
          </a:r>
          <a:r>
            <a:rPr lang="ru-RU" sz="1200" kern="1200" dirty="0">
              <a:solidFill>
                <a:schemeClr val="accent5">
                  <a:lumMod val="50000"/>
                </a:schemeClr>
              </a:solidFill>
            </a:rPr>
            <a:t>или</a:t>
          </a:r>
          <a:r>
            <a:rPr lang="en-US" sz="1200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1200" kern="1200" dirty="0" smtClean="0">
              <a:solidFill>
                <a:schemeClr val="accent5">
                  <a:lumMod val="50000"/>
                </a:schemeClr>
              </a:solidFill>
            </a:rPr>
            <a:t>0,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1</a:t>
          </a:r>
          <a:r>
            <a:rPr lang="en-US" sz="1200" kern="1200" dirty="0" smtClean="0">
              <a:solidFill>
                <a:schemeClr val="accent5">
                  <a:lumMod val="50000"/>
                </a:schemeClr>
              </a:solidFill>
            </a:rPr>
            <a:t>%</a:t>
          </a:r>
          <a:endParaRPr lang="ru-RU" sz="12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287391" y="1663284"/>
        <a:ext cx="1771627" cy="1201030"/>
      </dsp:txXfrm>
    </dsp:sp>
    <dsp:sp modelId="{D31C8855-BFE7-4B93-9003-14F5E6C44709}">
      <dsp:nvSpPr>
        <dsp:cNvPr id="0" name=""/>
        <dsp:cNvSpPr/>
      </dsp:nvSpPr>
      <dsp:spPr>
        <a:xfrm>
          <a:off x="6115068" y="1685926"/>
          <a:ext cx="1592007" cy="1201030"/>
        </a:xfrm>
        <a:prstGeom prst="rect">
          <a:avLst/>
        </a:prstGeom>
        <a:solidFill>
          <a:srgbClr val="EFF1D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accent5">
                  <a:lumMod val="50000"/>
                </a:schemeClr>
              </a:solidFill>
            </a:rPr>
            <a:t>Управление муниципальным имуществом 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1327,0 </a:t>
          </a:r>
          <a:r>
            <a:rPr lang="ru-RU" sz="1200" kern="1200" dirty="0" err="1">
              <a:solidFill>
                <a:schemeClr val="accent5">
                  <a:lumMod val="50000"/>
                </a:schemeClr>
              </a:solidFill>
            </a:rPr>
            <a:t>тыс.руб</a:t>
          </a:r>
          <a:r>
            <a:rPr lang="ru-RU" sz="1200" kern="1200" dirty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0,2%</a:t>
          </a:r>
          <a:endParaRPr lang="ru-RU" sz="12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6115068" y="1685926"/>
        <a:ext cx="1592007" cy="1201030"/>
      </dsp:txXfrm>
    </dsp:sp>
    <dsp:sp modelId="{E8F11106-2E89-4F1F-A78B-FC5EEA6F09B5}">
      <dsp:nvSpPr>
        <dsp:cNvPr id="0" name=""/>
        <dsp:cNvSpPr/>
      </dsp:nvSpPr>
      <dsp:spPr>
        <a:xfrm>
          <a:off x="300437" y="2942758"/>
          <a:ext cx="1592007" cy="1583204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accent5">
                  <a:lumMod val="50000"/>
                </a:schemeClr>
              </a:solidFill>
            </a:rPr>
            <a:t>«Управление муниципальными финансами »  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7181,7  </a:t>
          </a:r>
          <a:r>
            <a:rPr lang="ru-RU" sz="1200" kern="1200" dirty="0">
              <a:solidFill>
                <a:schemeClr val="accent5">
                  <a:lumMod val="50000"/>
                </a:schemeClr>
              </a:solidFill>
            </a:rPr>
            <a:t>тыс.руб. 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1,2%.</a:t>
          </a:r>
          <a:endParaRPr lang="ru-RU" sz="12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300437" y="2942758"/>
        <a:ext cx="1592007" cy="1583204"/>
      </dsp:txXfrm>
    </dsp:sp>
    <dsp:sp modelId="{21649447-6748-45DA-83CA-A72A1E62CA50}">
      <dsp:nvSpPr>
        <dsp:cNvPr id="0" name=""/>
        <dsp:cNvSpPr/>
      </dsp:nvSpPr>
      <dsp:spPr>
        <a:xfrm>
          <a:off x="2438146" y="3043247"/>
          <a:ext cx="1173489" cy="1370735"/>
        </a:xfrm>
        <a:prstGeom prst="rect">
          <a:avLst/>
        </a:prstGeom>
        <a:solidFill>
          <a:srgbClr val="F9FCD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accent5">
                  <a:lumMod val="50000"/>
                </a:schemeClr>
              </a:solidFill>
            </a:rPr>
            <a:t>«Муниципальная политика»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16458,2тыс.руб</a:t>
          </a:r>
          <a:r>
            <a:rPr lang="ru-RU" sz="1200" kern="1200" dirty="0">
              <a:solidFill>
                <a:schemeClr val="accent5">
                  <a:lumMod val="50000"/>
                </a:schemeClr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2,4%  </a:t>
          </a:r>
          <a:endParaRPr lang="ru-RU" sz="12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438146" y="3043247"/>
        <a:ext cx="1173489" cy="1370735"/>
      </dsp:txXfrm>
    </dsp:sp>
    <dsp:sp modelId="{1A8629C2-A956-4E0B-9195-B235E79DCAB8}">
      <dsp:nvSpPr>
        <dsp:cNvPr id="0" name=""/>
        <dsp:cNvSpPr/>
      </dsp:nvSpPr>
      <dsp:spPr>
        <a:xfrm>
          <a:off x="3866910" y="3186122"/>
          <a:ext cx="1645322" cy="1101486"/>
        </a:xfrm>
        <a:prstGeom prst="rect">
          <a:avLst/>
        </a:prstGeom>
        <a:solidFill>
          <a:srgbClr val="B9859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2"/>
              </a:solidFill>
            </a:rPr>
            <a:t>«Экономическое развитие и инновационная экономика» 1,0 тыс.руб</a:t>
          </a:r>
        </a:p>
      </dsp:txBody>
      <dsp:txXfrm>
        <a:off x="3866910" y="3186122"/>
        <a:ext cx="1645322" cy="1101486"/>
      </dsp:txXfrm>
    </dsp:sp>
    <dsp:sp modelId="{F84A6A7F-E81E-46A4-8B98-85B63E50A941}">
      <dsp:nvSpPr>
        <dsp:cNvPr id="0" name=""/>
        <dsp:cNvSpPr/>
      </dsp:nvSpPr>
      <dsp:spPr>
        <a:xfrm>
          <a:off x="5590590" y="3186122"/>
          <a:ext cx="1645322" cy="1101486"/>
        </a:xfrm>
        <a:prstGeom prst="rect">
          <a:avLst/>
        </a:prstGeom>
        <a:solidFill>
          <a:srgbClr val="B9859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2"/>
              </a:solidFill>
            </a:rPr>
            <a:t>«Формирование Комфортной городской </a:t>
          </a:r>
          <a:r>
            <a:rPr lang="ru-RU" sz="1400" kern="1200" dirty="0" smtClean="0">
              <a:solidFill>
                <a:schemeClr val="tx2"/>
              </a:solidFill>
            </a:rPr>
            <a:t>среды»1000,0  0,2%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5590590" y="3186122"/>
        <a:ext cx="1645322" cy="110148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449498-C424-41AB-9CCD-886D9B429D3A}">
      <dsp:nvSpPr>
        <dsp:cNvPr id="0" name=""/>
        <dsp:cNvSpPr/>
      </dsp:nvSpPr>
      <dsp:spPr>
        <a:xfrm>
          <a:off x="206422" y="382163"/>
          <a:ext cx="2552005" cy="185419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 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0,9%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6422" y="382163"/>
        <a:ext cx="2552005" cy="1854196"/>
      </dsp:txXfrm>
    </dsp:sp>
    <dsp:sp modelId="{67B91947-8B65-46CF-AB13-AC374E00958B}">
      <dsp:nvSpPr>
        <dsp:cNvPr id="0" name=""/>
        <dsp:cNvSpPr/>
      </dsp:nvSpPr>
      <dsp:spPr>
        <a:xfrm>
          <a:off x="2915482" y="394465"/>
          <a:ext cx="2601045" cy="183015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Жилищно-коммунальное хозяйство 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60,9%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15482" y="394465"/>
        <a:ext cx="2601045" cy="1830151"/>
      </dsp:txXfrm>
    </dsp:sp>
    <dsp:sp modelId="{21649447-6748-45DA-83CA-A72A1E62CA50}">
      <dsp:nvSpPr>
        <dsp:cNvPr id="0" name=""/>
        <dsp:cNvSpPr/>
      </dsp:nvSpPr>
      <dsp:spPr>
        <a:xfrm>
          <a:off x="5644215" y="446051"/>
          <a:ext cx="2431021" cy="181479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Культура, кинематография 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3,2%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44215" y="446051"/>
        <a:ext cx="2431021" cy="1814796"/>
      </dsp:txXfrm>
    </dsp:sp>
    <dsp:sp modelId="{7BE213F3-F328-4968-BA4F-4185A4462185}">
      <dsp:nvSpPr>
        <dsp:cNvPr id="0" name=""/>
        <dsp:cNvSpPr/>
      </dsp:nvSpPr>
      <dsp:spPr>
        <a:xfrm>
          <a:off x="17737" y="2762533"/>
          <a:ext cx="2702330" cy="1756587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Национальная 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экономика 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5,6%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737" y="2762533"/>
        <a:ext cx="2702330" cy="1756587"/>
      </dsp:txXfrm>
    </dsp:sp>
    <dsp:sp modelId="{9EC357FC-03AD-474F-B9B0-53F7E5302771}">
      <dsp:nvSpPr>
        <dsp:cNvPr id="0" name=""/>
        <dsp:cNvSpPr/>
      </dsp:nvSpPr>
      <dsp:spPr>
        <a:xfrm>
          <a:off x="2818653" y="2764903"/>
          <a:ext cx="2702330" cy="175657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Общегосударственные вопросы 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6,5%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18653" y="2764903"/>
        <a:ext cx="2702330" cy="1756571"/>
      </dsp:txXfrm>
    </dsp:sp>
    <dsp:sp modelId="{17C67FA2-1FFC-45EC-9CA2-729A928FD7FE}">
      <dsp:nvSpPr>
        <dsp:cNvPr id="0" name=""/>
        <dsp:cNvSpPr/>
      </dsp:nvSpPr>
      <dsp:spPr>
        <a:xfrm>
          <a:off x="5626964" y="2762177"/>
          <a:ext cx="2556168" cy="1763785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Физическая культура и спорт. Образование.  Социальная политика 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22,9%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26964" y="2762177"/>
        <a:ext cx="2556168" cy="1763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9446B5E-ABCF-4EBF-8995-148BEF4ECCB6}" type="datetimeFigureOut">
              <a:rPr lang="ru-RU"/>
              <a:pPr>
                <a:defRPr/>
              </a:pPr>
              <a:t>22.12.2023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5E5AAE7-ECB7-4C3C-8916-DA86AE9E80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415338-5680-4EDE-935B-F906257D2328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71D615-827D-4483-92C3-D7806105C8EE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CEAFA7-9C2D-4363-88AB-C699C7D181ED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CD603-36BA-4B7A-A2D0-83A255D5E0F2}" type="datetimeFigureOut">
              <a:rPr lang="ru-RU"/>
              <a:pPr>
                <a:defRPr/>
              </a:pPr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4F7A-AA4C-4F7C-98EC-02C05356FC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AE505-9BA3-435E-85F1-A11733558911}" type="datetimeFigureOut">
              <a:rPr lang="ru-RU"/>
              <a:pPr>
                <a:defRPr/>
              </a:pPr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A240D-2A4F-4DD4-951A-DB6E5BE68B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FC400-6BD1-4FE9-BA77-D29DB55135D6}" type="datetimeFigureOut">
              <a:rPr lang="ru-RU"/>
              <a:pPr>
                <a:defRPr/>
              </a:pPr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409FF-1617-4EE5-B608-9E98C09505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23E89-0B7E-4445-B5DC-566BA5CECE0C}" type="datetimeFigureOut">
              <a:rPr lang="ru-RU"/>
              <a:pPr>
                <a:defRPr/>
              </a:pPr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EF1DB-9621-485F-9A64-E4F0F9B119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BD992-7E6B-430E-A0ED-A6F6A2CF8F10}" type="datetimeFigureOut">
              <a:rPr lang="ru-RU"/>
              <a:pPr>
                <a:defRPr/>
              </a:pPr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B58B8-5A3A-4513-850D-BD3D6ED008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4594B-C320-4464-9181-654F36CCEDFA}" type="datetimeFigureOut">
              <a:rPr lang="ru-RU"/>
              <a:pPr>
                <a:defRPr/>
              </a:pPr>
              <a:t>22.12.2023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FB859-8824-4889-9363-71F41C9F87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AF763-F15C-4D74-AA4C-D79A6C7A176D}" type="datetimeFigureOut">
              <a:rPr lang="ru-RU"/>
              <a:pPr>
                <a:defRPr/>
              </a:pPr>
              <a:t>22.12.2023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13533-4850-49D9-91C7-E8D1D677CD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7C367-BB2D-4DBB-8FB4-757F668C2FFA}" type="datetimeFigureOut">
              <a:rPr lang="ru-RU"/>
              <a:pPr>
                <a:defRPr/>
              </a:pPr>
              <a:t>22.12.2023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8D404-3100-4A8A-9C3C-2427073D57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B8DC6-2884-4B71-8165-2E4553DF3A5C}" type="datetimeFigureOut">
              <a:rPr lang="ru-RU"/>
              <a:pPr>
                <a:defRPr/>
              </a:pPr>
              <a:t>22.12.2023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1502A-C3A8-4B02-883B-76C4E68F28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F5B82-0EF5-433C-88A5-1B029A3FC03D}" type="datetimeFigureOut">
              <a:rPr lang="ru-RU"/>
              <a:pPr>
                <a:defRPr/>
              </a:pPr>
              <a:t>22.12.2023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06643-EEB1-4C55-8D5E-E42A202BB0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F3C8B-81D7-4FA9-AB82-689DB3EF5B50}" type="datetimeFigureOut">
              <a:rPr lang="ru-RU"/>
              <a:pPr>
                <a:defRPr/>
              </a:pPr>
              <a:t>22.12.2023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45C9F-73C7-49BD-A62A-2EF29DABFD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D583A665-A428-457C-9FAF-3AABB3E3E5CA}" type="datetimeFigureOut">
              <a:rPr lang="ru-RU"/>
              <a:pPr>
                <a:defRPr/>
              </a:pPr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E409DDF-4178-4C01-86CB-88509E3E2A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8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7.png"/><Relationship Id="rId9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44210789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2588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857375" y="642938"/>
            <a:ext cx="5929313" cy="12001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70C0"/>
                </a:solidFill>
              </a:rPr>
              <a:t>Бюджет для граждан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0070C0"/>
                </a:solidFill>
              </a:rPr>
              <a:t>Бюджет Зерноградского городского поселения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0070C0"/>
                </a:solidFill>
              </a:rPr>
              <a:t>Зерноградского района на </a:t>
            </a:r>
            <a:r>
              <a:rPr lang="ru-RU" b="1" dirty="0">
                <a:solidFill>
                  <a:srgbClr val="0070C0"/>
                </a:solidFill>
              </a:rPr>
              <a:t>2024 </a:t>
            </a:r>
            <a:r>
              <a:rPr lang="ru-RU" b="1" dirty="0">
                <a:solidFill>
                  <a:srgbClr val="0070C0"/>
                </a:solidFill>
              </a:rPr>
              <a:t>год и на плановый период </a:t>
            </a:r>
            <a:r>
              <a:rPr lang="ru-RU" b="1" dirty="0">
                <a:solidFill>
                  <a:srgbClr val="0070C0"/>
                </a:solidFill>
              </a:rPr>
              <a:t>2025 </a:t>
            </a:r>
            <a:r>
              <a:rPr lang="ru-RU" b="1" dirty="0">
                <a:solidFill>
                  <a:srgbClr val="0070C0"/>
                </a:solidFill>
              </a:rPr>
              <a:t>и </a:t>
            </a:r>
            <a:r>
              <a:rPr lang="ru-RU" b="1" dirty="0">
                <a:solidFill>
                  <a:srgbClr val="0070C0"/>
                </a:solidFill>
              </a:rPr>
              <a:t>2026 </a:t>
            </a:r>
            <a:r>
              <a:rPr lang="ru-RU" b="1" dirty="0">
                <a:solidFill>
                  <a:srgbClr val="0070C0"/>
                </a:solidFill>
              </a:rPr>
              <a:t>годов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 noChangeArrowheads="1"/>
          </p:cNvPicPr>
          <p:nvPr/>
        </p:nvPicPr>
        <p:blipFill>
          <a:blip r:embed="rId3" cstate="print"/>
          <a:srcRect r="3905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Динамика собственных доходов бюджета Зерноградского городского поселения Зерноградского района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2483768" y="1504950"/>
          <a:ext cx="6271612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cf2.ppt-online.org/files2/slide/q/qrOWcTDs1ZuVg3R8nEJ7pkAdbPI5lB2Ftj4CXLahx0/slid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1508760" y="1257300"/>
          <a:ext cx="612648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/>
              <a:t>Динамика поступлений в бюджет Зерноградского городского поселения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Зерноградского</a:t>
            </a:r>
            <a:r>
              <a:rPr lang="ru-RU" sz="2800" b="1" dirty="0"/>
              <a:t> района налога на доходы физических лиц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myshared.ru/10/968919/slide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zero50x.myjino.ru/allpic/13/16887-img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715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Расходы бюджета</a:t>
            </a:r>
            <a:endParaRPr lang="ru-RU" dirty="0"/>
          </a:p>
        </p:txBody>
      </p:sp>
      <p:pic>
        <p:nvPicPr>
          <p:cNvPr id="16387" name="Содержимое 8" descr="13143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1295400"/>
            <a:ext cx="7858125" cy="4848225"/>
          </a:xfrm>
        </p:spPr>
      </p:pic>
      <p:sp>
        <p:nvSpPr>
          <p:cNvPr id="4" name="Блок-схема: перфолента 3"/>
          <p:cNvSpPr/>
          <p:nvPr/>
        </p:nvSpPr>
        <p:spPr>
          <a:xfrm>
            <a:off x="928688" y="1571625"/>
            <a:ext cx="7143750" cy="1162050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Arial Black" pitchFamily="34" charset="0"/>
              </a:rPr>
              <a:t>Расходы бюджета- выплачиваемые из бюджета денежные средства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429000" y="3000375"/>
            <a:ext cx="2214563" cy="1214438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РАСХОДЫ БЮДЖЕТА </a:t>
            </a:r>
            <a:r>
              <a:rPr lang="ru-RU" dirty="0"/>
              <a:t>распределены по:</a:t>
            </a:r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1214438" y="4286250"/>
            <a:ext cx="2428875" cy="1643063"/>
          </a:xfrm>
          <a:prstGeom prst="flowChartPreparati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8 разделам бюджетной классификации</a:t>
            </a:r>
          </a:p>
        </p:txBody>
      </p:sp>
      <p:sp>
        <p:nvSpPr>
          <p:cNvPr id="8" name="Блок-схема: подготовка 7"/>
          <p:cNvSpPr/>
          <p:nvPr/>
        </p:nvSpPr>
        <p:spPr>
          <a:xfrm>
            <a:off x="5357813" y="4214813"/>
            <a:ext cx="2428875" cy="1714500"/>
          </a:xfrm>
          <a:prstGeom prst="flowChartPreparati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1</a:t>
            </a:r>
            <a:r>
              <a:rPr lang="en-US" dirty="0"/>
              <a:t>2</a:t>
            </a:r>
            <a:r>
              <a:rPr lang="ru-RU" dirty="0"/>
              <a:t> муниципальным программам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Зерноградского городского поселения 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Click="0" advTm="1000">
    <p:split orient="vert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43875" cy="1643063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Структура расходов бюджета Зерноградского городского поселения Зерноградского района в </a:t>
            </a:r>
            <a:r>
              <a:rPr lang="ru-RU" sz="3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2024 </a:t>
            </a:r>
            <a:r>
              <a:rPr lang="ru-RU" sz="32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году по разделам ( Всего расходов </a:t>
            </a:r>
            <a:r>
              <a:rPr lang="ru-RU" sz="3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697876,8 </a:t>
            </a:r>
            <a:r>
              <a:rPr lang="ru-RU" sz="32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тыс.руб)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500063" y="274638"/>
            <a:ext cx="8143875" cy="11541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  <a:r>
              <a:rPr lang="ru-RU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Прямоугольник 5"/>
          <p:cNvSpPr>
            <a:spLocks noChangeArrowheads="1"/>
          </p:cNvSpPr>
          <p:nvPr/>
        </p:nvSpPr>
        <p:spPr bwMode="auto">
          <a:xfrm>
            <a:off x="571500" y="1643063"/>
            <a:ext cx="8104956" cy="3508653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altLang="ru-RU" sz="4400" b="1" dirty="0">
                <a:solidFill>
                  <a:srgbClr val="FFFF00"/>
                </a:solidFill>
                <a:highlight>
                  <a:srgbClr val="00008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altLang="ru-RU" sz="4400" b="1" dirty="0">
                <a:solidFill>
                  <a:srgbClr val="FFFF00"/>
                </a:solidFill>
                <a:highlight>
                  <a:srgbClr val="00008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жилищно-коммунальное</a:t>
            </a:r>
            <a:r>
              <a:rPr lang="ru-RU" altLang="ru-RU" sz="4400" b="1" dirty="0">
                <a:solidFill>
                  <a:srgbClr val="FFFF00"/>
                </a:solidFill>
                <a:highlight>
                  <a:srgbClr val="00008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хозяйство составляют: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400" b="1" dirty="0" smtClean="0">
                <a:solidFill>
                  <a:srgbClr val="FFFF00"/>
                </a:solidFill>
                <a:highlight>
                  <a:srgbClr val="00008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altLang="ru-RU" sz="4400" b="1" dirty="0" smtClean="0">
                <a:solidFill>
                  <a:srgbClr val="FFFF00"/>
                </a:solidFill>
                <a:highlight>
                  <a:srgbClr val="00008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2024</a:t>
            </a:r>
            <a:r>
              <a:rPr lang="ru-RU" altLang="ru-RU" sz="4400" b="1" dirty="0" smtClean="0">
                <a:solidFill>
                  <a:srgbClr val="FFFF00"/>
                </a:solidFill>
                <a:highlight>
                  <a:srgbClr val="00008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altLang="ru-RU" sz="4400" b="1" dirty="0">
                <a:solidFill>
                  <a:srgbClr val="FFFF00"/>
                </a:solidFill>
                <a:highlight>
                  <a:srgbClr val="00008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425320,4 </a:t>
            </a:r>
            <a:r>
              <a:rPr lang="ru-RU" altLang="ru-RU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,</a:t>
            </a:r>
            <a:endParaRPr lang="ru-RU" altLang="ru-RU" sz="4400" b="1" dirty="0">
              <a:solidFill>
                <a:srgbClr val="FFFF00"/>
              </a:solidFill>
              <a:highlight>
                <a:srgbClr val="000080"/>
              </a:highligh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4400" b="1" dirty="0">
                <a:solidFill>
                  <a:srgbClr val="FFFF00"/>
                </a:solidFill>
                <a:highlight>
                  <a:srgbClr val="00008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400" b="1" dirty="0" smtClean="0">
                <a:solidFill>
                  <a:srgbClr val="FFFF00"/>
                </a:solidFill>
                <a:highlight>
                  <a:srgbClr val="00008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на 2025</a:t>
            </a:r>
            <a:r>
              <a:rPr lang="ru-RU" altLang="ru-RU" sz="4400" b="1" dirty="0" smtClean="0">
                <a:solidFill>
                  <a:srgbClr val="FFFF00"/>
                </a:solidFill>
                <a:highlight>
                  <a:srgbClr val="00008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год –</a:t>
            </a:r>
            <a:r>
              <a:rPr lang="ru-RU" altLang="ru-RU" sz="4400" b="1" dirty="0">
                <a:solidFill>
                  <a:srgbClr val="FFFF00"/>
                </a:solidFill>
                <a:highlight>
                  <a:srgbClr val="00008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76880,9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altLang="ru-RU" sz="4400" b="1" dirty="0">
              <a:solidFill>
                <a:srgbClr val="FFFF00"/>
              </a:solidFill>
              <a:highlight>
                <a:srgbClr val="000080"/>
              </a:highligh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4400" b="1" dirty="0">
                <a:solidFill>
                  <a:srgbClr val="FFFF00"/>
                </a:solidFill>
                <a:highlight>
                  <a:srgbClr val="00008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400" b="1" dirty="0" smtClean="0">
                <a:solidFill>
                  <a:srgbClr val="FFFF00"/>
                </a:solidFill>
                <a:highlight>
                  <a:srgbClr val="00008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на 2026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75429,4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altLang="ru-RU" sz="4400" b="1" dirty="0">
              <a:solidFill>
                <a:srgbClr val="FFFF00"/>
              </a:solidFill>
              <a:highlight>
                <a:srgbClr val="000080"/>
              </a:highligh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xn----8sbmb4ajbz3i.xn--p1ai/tinybrowser/fulls/files/dokumenty/resheniya/proekty/2020/01/01/slayd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https://www.finsever.ru/img/all/23_chto_takoe_byudzh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0"/>
            <a:ext cx="9132887" cy="775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вал 1"/>
          <p:cNvSpPr/>
          <p:nvPr/>
        </p:nvSpPr>
        <p:spPr>
          <a:xfrm>
            <a:off x="1643042" y="714356"/>
            <a:ext cx="5572164" cy="5857916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Представление проекта бюджета Зерноградского городского поселения Зерноградского района на 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2024</a:t>
            </a:r>
            <a:r>
              <a:rPr lang="ru-RU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год 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и  на плановый период 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2025 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2026 </a:t>
            </a:r>
            <a:r>
              <a:rPr lang="ru-RU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годов</a:t>
            </a:r>
          </a:p>
          <a:p>
            <a:pPr algn="ctr" eaLnBrk="1" hangingPunct="1">
              <a:defRPr/>
            </a:pPr>
            <a:endParaRPr lang="ru-RU" sz="2800" dirty="0">
              <a:ln>
                <a:solidFill>
                  <a:schemeClr val="tx2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6" descr="http://festival.1september.ru/articles/627692/presentation/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28813"/>
            <a:ext cx="9144000" cy="6215062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743200" y="4040188"/>
          <a:ext cx="3657600" cy="180975"/>
        </p:xfrm>
        <a:graphic>
          <a:graphicData uri="http://schemas.openxmlformats.org/presentationml/2006/ole">
            <p:oleObj spid="_x0000_s1026" name="Документ WordPad" r:id="rId4" imgW="3657600" imgH="180975" progId="WordPad.Document.1">
              <p:embed/>
            </p:oleObj>
          </a:graphicData>
        </a:graphic>
      </p:graphicFrame>
      <p:sp>
        <p:nvSpPr>
          <p:cNvPr id="1028" name="Заголовок 6"/>
          <p:cNvSpPr>
            <a:spLocks noGrp="1"/>
          </p:cNvSpPr>
          <p:nvPr>
            <p:ph type="ctrTitle"/>
          </p:nvPr>
        </p:nvSpPr>
        <p:spPr>
          <a:xfrm>
            <a:off x="685800" y="785813"/>
            <a:ext cx="7772400" cy="15716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>
                <a:solidFill>
                  <a:schemeClr val="tx2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785813" y="3714750"/>
            <a:ext cx="7858125" cy="27860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каждой цифрой бюджета - организация обеспечения населения качественными услугами </a:t>
            </a:r>
            <a:r>
              <a:rPr lang="ru-RU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газо-водо-теплоснабжения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создание условий для обеспечения населения услугами организаций культуры и спорта ит.д.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tx2"/>
                </a:solidFill>
                <a:latin typeface="Arial Black" pitchFamily="34" charset="0"/>
              </a:rPr>
              <a:t>Основные понятия</a:t>
            </a:r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3425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/>
              <a:t>→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бюджета основывается 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развития Зерноградского городского поселения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/>
          </a:p>
        </p:txBody>
      </p:sp>
      <p:grpSp>
        <p:nvGrpSpPr>
          <p:cNvPr id="5124" name="Group 2"/>
          <p:cNvGrpSpPr>
            <a:grpSpLocks/>
          </p:cNvGrpSpPr>
          <p:nvPr/>
        </p:nvGrpSpPr>
        <p:grpSpPr bwMode="auto">
          <a:xfrm>
            <a:off x="428625" y="0"/>
            <a:ext cx="7999413" cy="6091238"/>
            <a:chOff x="-131" y="0"/>
            <a:chExt cx="14531" cy="9818"/>
          </a:xfrm>
        </p:grpSpPr>
        <p:pic>
          <p:nvPicPr>
            <p:cNvPr id="512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71" y="6975"/>
              <a:ext cx="4152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"/>
              <a:ext cx="1440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33" y="0"/>
              <a:ext cx="7467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4317" cy="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131" y="461"/>
              <a:ext cx="14403" cy="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876" y="7070"/>
              <a:ext cx="3679" cy="2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132" name="Group 9"/>
            <p:cNvGrpSpPr>
              <a:grpSpLocks/>
            </p:cNvGrpSpPr>
            <p:nvPr/>
          </p:nvGrpSpPr>
          <p:grpSpPr bwMode="auto">
            <a:xfrm>
              <a:off x="9900" y="6975"/>
              <a:ext cx="3853" cy="2813"/>
              <a:chOff x="9900" y="6975"/>
              <a:chExt cx="3853" cy="2813"/>
            </a:xfrm>
          </p:grpSpPr>
          <p:sp>
            <p:nvSpPr>
              <p:cNvPr id="5133" name="Freeform 10"/>
              <p:cNvSpPr>
                <a:spLocks/>
              </p:cNvSpPr>
              <p:nvPr/>
            </p:nvSpPr>
            <p:spPr bwMode="auto">
              <a:xfrm>
                <a:off x="9900" y="6975"/>
                <a:ext cx="3631" cy="113"/>
              </a:xfrm>
              <a:custGeom>
                <a:avLst/>
                <a:gdLst>
                  <a:gd name="T0" fmla="*/ 3399 w 3631"/>
                  <a:gd name="T1" fmla="*/ 0 h 2701"/>
                  <a:gd name="T2" fmla="*/ 232 w 3631"/>
                  <a:gd name="T3" fmla="*/ 0 h 2701"/>
                  <a:gd name="T4" fmla="*/ 159 w 3631"/>
                  <a:gd name="T5" fmla="*/ 0 h 2701"/>
                  <a:gd name="T6" fmla="*/ 95 w 3631"/>
                  <a:gd name="T7" fmla="*/ 0 h 2701"/>
                  <a:gd name="T8" fmla="*/ 45 w 3631"/>
                  <a:gd name="T9" fmla="*/ 0 h 2701"/>
                  <a:gd name="T10" fmla="*/ 12 w 3631"/>
                  <a:gd name="T11" fmla="*/ 0 h 2701"/>
                  <a:gd name="T12" fmla="*/ 0 w 3631"/>
                  <a:gd name="T13" fmla="*/ 0 h 2701"/>
                  <a:gd name="T14" fmla="*/ 0 w 3631"/>
                  <a:gd name="T15" fmla="*/ 0 h 2701"/>
                  <a:gd name="T16" fmla="*/ 12 w 3631"/>
                  <a:gd name="T17" fmla="*/ 0 h 2701"/>
                  <a:gd name="T18" fmla="*/ 45 w 3631"/>
                  <a:gd name="T19" fmla="*/ 0 h 2701"/>
                  <a:gd name="T20" fmla="*/ 95 w 3631"/>
                  <a:gd name="T21" fmla="*/ 0 h 2701"/>
                  <a:gd name="T22" fmla="*/ 159 w 3631"/>
                  <a:gd name="T23" fmla="*/ 0 h 2701"/>
                  <a:gd name="T24" fmla="*/ 232 w 3631"/>
                  <a:gd name="T25" fmla="*/ 0 h 2701"/>
                  <a:gd name="T26" fmla="*/ 3399 w 3631"/>
                  <a:gd name="T27" fmla="*/ 0 h 2701"/>
                  <a:gd name="T28" fmla="*/ 3472 w 3631"/>
                  <a:gd name="T29" fmla="*/ 0 h 2701"/>
                  <a:gd name="T30" fmla="*/ 3536 w 3631"/>
                  <a:gd name="T31" fmla="*/ 0 h 2701"/>
                  <a:gd name="T32" fmla="*/ 3586 w 3631"/>
                  <a:gd name="T33" fmla="*/ 0 h 2701"/>
                  <a:gd name="T34" fmla="*/ 3619 w 3631"/>
                  <a:gd name="T35" fmla="*/ 0 h 2701"/>
                  <a:gd name="T36" fmla="*/ 3631 w 3631"/>
                  <a:gd name="T37" fmla="*/ 0 h 2701"/>
                  <a:gd name="T38" fmla="*/ 3631 w 3631"/>
                  <a:gd name="T39" fmla="*/ 0 h 2701"/>
                  <a:gd name="T40" fmla="*/ 3619 w 3631"/>
                  <a:gd name="T41" fmla="*/ 0 h 2701"/>
                  <a:gd name="T42" fmla="*/ 3586 w 3631"/>
                  <a:gd name="T43" fmla="*/ 0 h 2701"/>
                  <a:gd name="T44" fmla="*/ 3536 w 3631"/>
                  <a:gd name="T45" fmla="*/ 0 h 2701"/>
                  <a:gd name="T46" fmla="*/ 3472 w 3631"/>
                  <a:gd name="T47" fmla="*/ 0 h 2701"/>
                  <a:gd name="T48" fmla="*/ 3399 w 3631"/>
                  <a:gd name="T49" fmla="*/ 0 h 27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631"/>
                  <a:gd name="T76" fmla="*/ 0 h 2701"/>
                  <a:gd name="T77" fmla="*/ 3631 w 3631"/>
                  <a:gd name="T78" fmla="*/ 2701 h 27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631" h="2701">
                    <a:moveTo>
                      <a:pt x="3399" y="0"/>
                    </a:moveTo>
                    <a:lnTo>
                      <a:pt x="232" y="0"/>
                    </a:lnTo>
                    <a:lnTo>
                      <a:pt x="159" y="12"/>
                    </a:lnTo>
                    <a:lnTo>
                      <a:pt x="95" y="45"/>
                    </a:lnTo>
                    <a:lnTo>
                      <a:pt x="45" y="95"/>
                    </a:lnTo>
                    <a:lnTo>
                      <a:pt x="12" y="159"/>
                    </a:lnTo>
                    <a:lnTo>
                      <a:pt x="0" y="233"/>
                    </a:lnTo>
                    <a:lnTo>
                      <a:pt x="0" y="2468"/>
                    </a:lnTo>
                    <a:lnTo>
                      <a:pt x="12" y="2542"/>
                    </a:lnTo>
                    <a:lnTo>
                      <a:pt x="45" y="2606"/>
                    </a:lnTo>
                    <a:lnTo>
                      <a:pt x="95" y="2656"/>
                    </a:lnTo>
                    <a:lnTo>
                      <a:pt x="159" y="2689"/>
                    </a:lnTo>
                    <a:lnTo>
                      <a:pt x="232" y="2701"/>
                    </a:lnTo>
                    <a:lnTo>
                      <a:pt x="3399" y="2701"/>
                    </a:lnTo>
                    <a:lnTo>
                      <a:pt x="3472" y="2689"/>
                    </a:lnTo>
                    <a:lnTo>
                      <a:pt x="3536" y="2656"/>
                    </a:lnTo>
                    <a:lnTo>
                      <a:pt x="3586" y="2606"/>
                    </a:lnTo>
                    <a:lnTo>
                      <a:pt x="3619" y="2542"/>
                    </a:lnTo>
                    <a:lnTo>
                      <a:pt x="3631" y="2468"/>
                    </a:lnTo>
                    <a:lnTo>
                      <a:pt x="3631" y="233"/>
                    </a:lnTo>
                    <a:lnTo>
                      <a:pt x="3619" y="159"/>
                    </a:lnTo>
                    <a:lnTo>
                      <a:pt x="3586" y="95"/>
                    </a:lnTo>
                    <a:lnTo>
                      <a:pt x="3536" y="45"/>
                    </a:lnTo>
                    <a:lnTo>
                      <a:pt x="3472" y="12"/>
                    </a:lnTo>
                    <a:lnTo>
                      <a:pt x="3399" y="0"/>
                    </a:lnTo>
                    <a:close/>
                  </a:path>
                </a:pathLst>
              </a:custGeom>
              <a:solidFill>
                <a:srgbClr val="ECEC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5134" name="Picture 1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9990" y="7088"/>
                <a:ext cx="3763" cy="2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aphicFrame>
        <p:nvGraphicFramePr>
          <p:cNvPr id="15" name="Схема 14"/>
          <p:cNvGraphicFramePr/>
          <p:nvPr/>
        </p:nvGraphicFramePr>
        <p:xfrm>
          <a:off x="500034" y="1785926"/>
          <a:ext cx="8286808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7972425" cy="1296987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en-US" alt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на 2024 год и на плановый период 2025 и 2026</a:t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 годов направлен на решение следующих ключевых задач</a:t>
            </a:r>
            <a:r>
              <a:rPr lang="en-US" altLang="ru-RU" sz="280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280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643050"/>
          <a:ext cx="8329642" cy="448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581150"/>
            <a:ext cx="7931150" cy="5273675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928812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Основные характеристики бюджета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357188" y="2714625"/>
            <a:ext cx="1428750" cy="85725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доходы</a:t>
            </a:r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2500313" y="2214563"/>
            <a:ext cx="914400" cy="571500"/>
          </a:xfrm>
          <a:prstGeom prst="round1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 на </a:t>
            </a:r>
            <a:r>
              <a:rPr lang="ru-RU" dirty="0"/>
              <a:t>2024</a:t>
            </a:r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857375" y="2714625"/>
            <a:ext cx="2000250" cy="1071563"/>
          </a:xfrm>
          <a:prstGeom prst="horizontalScroll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1"/>
                </a:solidFill>
              </a:rPr>
              <a:t>697876,8</a:t>
            </a:r>
            <a:endParaRPr lang="ru-RU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тыс.руб.</a:t>
            </a:r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500063" y="4071938"/>
            <a:ext cx="1214437" cy="8572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расходы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804988" y="3860800"/>
            <a:ext cx="2000250" cy="103346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</a:rPr>
              <a:t>697876,8</a:t>
            </a: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</a:rPr>
              <a:t>тыс.руб</a:t>
            </a:r>
            <a:r>
              <a:rPr lang="ru-RU" b="1" dirty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500063" y="5357813"/>
            <a:ext cx="1357312" cy="928687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дефицит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876425" y="5205413"/>
            <a:ext cx="2000250" cy="103346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0,0 тыс.руб.</a:t>
            </a: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4795838" y="2209800"/>
            <a:ext cx="914400" cy="571500"/>
          </a:xfrm>
          <a:prstGeom prst="round1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 на </a:t>
            </a:r>
            <a:r>
              <a:rPr lang="ru-RU" dirty="0"/>
              <a:t>2025</a:t>
            </a:r>
            <a:endParaRPr lang="ru-RU" dirty="0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4167188" y="2697163"/>
            <a:ext cx="2214562" cy="1033462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199810,1</a:t>
            </a:r>
            <a:endParaRPr lang="ru-RU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 тыс. руб.</a:t>
            </a: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4203700" y="3900488"/>
            <a:ext cx="2190750" cy="1004887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1</a:t>
            </a:r>
            <a:r>
              <a:rPr lang="ru-RU" b="1" dirty="0">
                <a:solidFill>
                  <a:schemeClr val="tx1"/>
                </a:solidFill>
              </a:rPr>
              <a:t>99810,1</a:t>
            </a:r>
            <a:endParaRPr lang="ru-RU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тыс.руб.</a:t>
            </a: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4267200" y="5099050"/>
            <a:ext cx="2000250" cy="1033463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0,0 тыс.руб.</a:t>
            </a:r>
          </a:p>
        </p:txBody>
      </p:sp>
      <p:sp>
        <p:nvSpPr>
          <p:cNvPr id="15" name="Прямоугольник с одним скругленным углом 14"/>
          <p:cNvSpPr/>
          <p:nvPr/>
        </p:nvSpPr>
        <p:spPr>
          <a:xfrm>
            <a:off x="7232650" y="2159000"/>
            <a:ext cx="914400" cy="642938"/>
          </a:xfrm>
          <a:prstGeom prst="round1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 на </a:t>
            </a:r>
            <a:r>
              <a:rPr lang="ru-RU" dirty="0"/>
              <a:t>2026</a:t>
            </a:r>
            <a:endParaRPr lang="ru-RU" dirty="0"/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6689725" y="2676525"/>
            <a:ext cx="2000250" cy="1000125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198508,0</a:t>
            </a:r>
            <a:endParaRPr lang="ru-RU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тыс.руб.</a:t>
            </a: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6696075" y="3860800"/>
            <a:ext cx="2000250" cy="1033463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1</a:t>
            </a:r>
            <a:r>
              <a:rPr lang="ru-RU" b="1" dirty="0">
                <a:solidFill>
                  <a:schemeClr val="tx1"/>
                </a:solidFill>
              </a:rPr>
              <a:t>98508,0</a:t>
            </a:r>
            <a:endParaRPr lang="ru-RU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тыс.руб.</a:t>
            </a: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6705600" y="5038725"/>
            <a:ext cx="2000250" cy="1033463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0,0 тыс.руб.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бюджета Зерноградского городского поселения Зерноградского  района 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2024-2026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971550" y="1700213"/>
          <a:ext cx="7407274" cy="4133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887"/>
                <a:gridCol w="1809655"/>
                <a:gridCol w="1374960"/>
                <a:gridCol w="2010772"/>
              </a:tblGrid>
              <a:tr h="37086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1" marR="91431"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2024 </a:t>
                      </a: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(план)</a:t>
                      </a:r>
                    </a:p>
                  </a:txBody>
                  <a:tcPr marL="91431" marR="91431"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2025 </a:t>
                      </a: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(план)</a:t>
                      </a:r>
                    </a:p>
                  </a:txBody>
                  <a:tcPr marL="91431" marR="91431"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2026 </a:t>
                      </a: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(план)</a:t>
                      </a:r>
                    </a:p>
                  </a:txBody>
                  <a:tcPr marL="91431" marR="91431"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66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Доходы</a:t>
                      </a:r>
                      <a:r>
                        <a:rPr lang="ru-RU" sz="1800" b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всего</a:t>
                      </a:r>
                      <a:endParaRPr lang="ru-RU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697876,8</a:t>
                      </a:r>
                      <a:endParaRPr lang="ru-RU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199810,1</a:t>
                      </a:r>
                      <a:endParaRPr lang="ru-RU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8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98508,0</a:t>
                      </a:r>
                      <a:endParaRPr lang="ru-RU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66">
                <a:tc gridSpan="4"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</a:t>
                      </a:r>
                    </a:p>
                  </a:txBody>
                  <a:tcPr marL="91431" marR="91431"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14463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1800" b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175911,6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180571,0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185693,5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0124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33CC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91431" marR="91431"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33CC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521965,2</a:t>
                      </a:r>
                      <a:endParaRPr lang="ru-RU" sz="1800" b="1" dirty="0">
                        <a:solidFill>
                          <a:srgbClr val="33CC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33CC3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19239,1</a:t>
                      </a:r>
                      <a:endParaRPr lang="ru-RU" sz="1800" b="1" dirty="0">
                        <a:solidFill>
                          <a:srgbClr val="33CC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33CC3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12814,5</a:t>
                      </a:r>
                      <a:endParaRPr lang="ru-RU" sz="1800" b="1" kern="1200" dirty="0">
                        <a:solidFill>
                          <a:srgbClr val="33CC33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1" marR="91431"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66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ru-RU" sz="18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Расходы, всего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697876,8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199810,1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198508,0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95005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Дефицит</a:t>
                      </a:r>
                      <a:r>
                        <a:rPr lang="ru-RU" sz="1800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(-), </a:t>
                      </a:r>
                      <a:r>
                        <a:rPr lang="ru-RU" sz="1800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800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611560" y="274638"/>
            <a:ext cx="8075240" cy="99412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бюджета Зерноградского городского поселения Зерноградского  района</a:t>
            </a:r>
            <a:b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2024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год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28625" y="1285875"/>
            <a:ext cx="8301038" cy="5286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Доходы бюджета 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697876,8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тыс.руб</a:t>
            </a:r>
            <a:r>
              <a:rPr lang="ru-RU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                           </a:t>
            </a: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Расходы бюджета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697876,8 </a:t>
            </a:r>
            <a:r>
              <a:rPr lang="ru-RU" sz="1400" b="1" dirty="0" err="1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тыс.руб</a:t>
            </a:r>
            <a:endParaRPr lang="ru-RU" sz="1400" b="1" dirty="0">
              <a:solidFill>
                <a:schemeClr val="accent3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714488"/>
            <a:ext cx="2214578" cy="571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tx1"/>
                </a:solidFill>
              </a:rPr>
              <a:t>НДФЛ  </a:t>
            </a:r>
            <a:r>
              <a:rPr lang="ru-RU" sz="1200" dirty="0" smtClean="0">
                <a:solidFill>
                  <a:schemeClr val="tx1"/>
                </a:solidFill>
              </a:rPr>
              <a:t>63883,0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1714488"/>
            <a:ext cx="2214578" cy="5000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tx1"/>
                </a:solidFill>
              </a:rPr>
              <a:t>Общегосударственные вопросы </a:t>
            </a:r>
            <a:r>
              <a:rPr lang="ru-RU" sz="1200" dirty="0" smtClean="0">
                <a:solidFill>
                  <a:schemeClr val="tx1"/>
                </a:solidFill>
              </a:rPr>
              <a:t>41752,1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43636" y="2357430"/>
            <a:ext cx="2214578" cy="5000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tx1"/>
                </a:solidFill>
              </a:rPr>
              <a:t>Национальная безопасность и правоохранительная деятельность 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6587,4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7488" y="2071678"/>
            <a:ext cx="2214578" cy="571504"/>
          </a:xfrm>
          <a:prstGeom prst="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/>
              <a:t>Акцизы по подакцизным </a:t>
            </a:r>
            <a:r>
              <a:rPr lang="ru-RU" sz="1200" dirty="0" smtClean="0"/>
              <a:t>товарам 9182,5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143636" y="3000372"/>
            <a:ext cx="2214578" cy="5000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tx1"/>
                </a:solidFill>
              </a:rPr>
              <a:t>Национальная экономика </a:t>
            </a:r>
            <a:r>
              <a:rPr lang="ru-RU" sz="1200" dirty="0" smtClean="0">
                <a:solidFill>
                  <a:schemeClr val="tx1"/>
                </a:solidFill>
              </a:rPr>
              <a:t>39392,2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1472" y="2500306"/>
            <a:ext cx="2214578" cy="571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tx1"/>
                </a:solidFill>
              </a:rPr>
              <a:t>Единый сельскохозяйственный налог  </a:t>
            </a:r>
            <a:r>
              <a:rPr lang="ru-RU" sz="1200" dirty="0" smtClean="0">
                <a:solidFill>
                  <a:schemeClr val="tx1"/>
                </a:solidFill>
              </a:rPr>
              <a:t>5570,5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43636" y="3643314"/>
            <a:ext cx="2214578" cy="5000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tx1"/>
                </a:solidFill>
              </a:rPr>
              <a:t>Жилищно-коммунальное хозяйство </a:t>
            </a:r>
            <a:r>
              <a:rPr lang="ru-RU" sz="1200" dirty="0" smtClean="0">
                <a:solidFill>
                  <a:schemeClr val="tx1"/>
                </a:solidFill>
              </a:rPr>
              <a:t>425320,4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487" y="2928933"/>
            <a:ext cx="2187411" cy="690999"/>
          </a:xfrm>
          <a:prstGeom prst="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/>
              <a:t>Налог на имущество физических лиц  </a:t>
            </a:r>
            <a:r>
              <a:rPr lang="ru-RU" sz="1200" dirty="0" smtClean="0"/>
              <a:t>5570,5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3357562"/>
            <a:ext cx="2214578" cy="571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tx1"/>
                </a:solidFill>
              </a:rPr>
              <a:t>Земельный налог  </a:t>
            </a:r>
            <a:r>
              <a:rPr lang="ru-RU" sz="1200" dirty="0" smtClean="0">
                <a:solidFill>
                  <a:schemeClr val="tx1"/>
                </a:solidFill>
              </a:rPr>
              <a:t>55987,8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43636" y="4286256"/>
            <a:ext cx="2214578" cy="5000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tx1"/>
                </a:solidFill>
              </a:rPr>
              <a:t>Образование </a:t>
            </a:r>
            <a:r>
              <a:rPr lang="ru-RU" sz="1200" dirty="0" smtClean="0">
                <a:solidFill>
                  <a:schemeClr val="tx1"/>
                </a:solidFill>
              </a:rPr>
              <a:t>185,0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28896" y="3786190"/>
            <a:ext cx="2143169" cy="714380"/>
          </a:xfrm>
          <a:prstGeom prst="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/>
              <a:t>Доходы от сдачи в аренду имущества </a:t>
            </a:r>
            <a:r>
              <a:rPr lang="ru-RU" sz="1200" dirty="0" smtClean="0"/>
              <a:t>568,3 </a:t>
            </a:r>
            <a:r>
              <a:rPr lang="ru-RU" sz="1200" dirty="0"/>
              <a:t>от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71472" y="4286256"/>
            <a:ext cx="2214578" cy="7143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tx1"/>
                </a:solidFill>
              </a:rPr>
              <a:t>Доходы от аренды земельных участков , гос</a:t>
            </a:r>
            <a:r>
              <a:rPr lang="ru-RU" sz="1200" dirty="0">
                <a:solidFill>
                  <a:schemeClr val="tx1"/>
                </a:solidFill>
              </a:rPr>
              <a:t> собственность на которые не разграничена </a:t>
            </a:r>
            <a:r>
              <a:rPr lang="ru-RU" sz="1200" dirty="0" smtClean="0">
                <a:solidFill>
                  <a:schemeClr val="tx1"/>
                </a:solidFill>
              </a:rPr>
              <a:t>4622,5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57488" y="4595388"/>
            <a:ext cx="2214578" cy="705819"/>
          </a:xfrm>
          <a:prstGeom prst="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/>
              <a:t>Доходы от аренды земельных участков , находящихся в  муниципальной собственности  </a:t>
            </a:r>
            <a:r>
              <a:rPr lang="ru-RU" sz="1200" dirty="0" smtClean="0"/>
              <a:t>513,1</a:t>
            </a:r>
            <a:endParaRPr lang="ru-RU" sz="1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143636" y="4929198"/>
            <a:ext cx="2214578" cy="5000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tx1"/>
                </a:solidFill>
              </a:rPr>
              <a:t>Культура  </a:t>
            </a:r>
            <a:r>
              <a:rPr lang="ru-RU" sz="1200" dirty="0" smtClean="0">
                <a:solidFill>
                  <a:schemeClr val="tx1"/>
                </a:solidFill>
              </a:rPr>
              <a:t>25339,3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143636" y="5572140"/>
            <a:ext cx="2214578" cy="5000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tx1"/>
                </a:solidFill>
              </a:rPr>
              <a:t>Социальная политика </a:t>
            </a:r>
            <a:r>
              <a:rPr lang="ru-RU" sz="1200" dirty="0">
                <a:solidFill>
                  <a:schemeClr val="tx1"/>
                </a:solidFill>
              </a:rPr>
              <a:t>9</a:t>
            </a:r>
            <a:r>
              <a:rPr lang="ru-RU" sz="1200" dirty="0" smtClean="0">
                <a:solidFill>
                  <a:schemeClr val="tx1"/>
                </a:solidFill>
              </a:rPr>
              <a:t>0,0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1472" y="5357826"/>
            <a:ext cx="2214578" cy="571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tx1"/>
                </a:solidFill>
              </a:rPr>
              <a:t>Штрафы </a:t>
            </a:r>
            <a:r>
              <a:rPr lang="en-US" sz="1200" dirty="0" smtClean="0">
                <a:solidFill>
                  <a:schemeClr val="tx1"/>
                </a:solidFill>
              </a:rPr>
              <a:t>5</a:t>
            </a:r>
            <a:r>
              <a:rPr lang="ru-RU" sz="1200" dirty="0" smtClean="0">
                <a:solidFill>
                  <a:schemeClr val="tx1"/>
                </a:solidFill>
              </a:rPr>
              <a:t>22,4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928897" y="5572125"/>
            <a:ext cx="2143169" cy="631420"/>
          </a:xfrm>
          <a:prstGeom prst="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/>
              <a:t>Иные межбюджетные трансферты  </a:t>
            </a:r>
            <a:r>
              <a:rPr lang="ru-RU" sz="1200" dirty="0"/>
              <a:t> </a:t>
            </a:r>
            <a:r>
              <a:rPr lang="ru-RU" sz="1200" dirty="0" smtClean="0"/>
              <a:t>521965,2</a:t>
            </a:r>
            <a:endParaRPr lang="ru-RU" sz="1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143636" y="6215082"/>
            <a:ext cx="2214578" cy="5000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tx1"/>
                </a:solidFill>
              </a:rPr>
              <a:t>Физическая культура и спорт </a:t>
            </a:r>
            <a:r>
              <a:rPr lang="ru-RU" sz="1200" dirty="0" smtClean="0">
                <a:solidFill>
                  <a:schemeClr val="tx1"/>
                </a:solidFill>
              </a:rPr>
              <a:t>159210,4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00034" y="6143644"/>
            <a:ext cx="2214578" cy="571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tx1"/>
                </a:solidFill>
              </a:rPr>
              <a:t>Транспортный налог </a:t>
            </a:r>
            <a:r>
              <a:rPr lang="ru-RU" sz="1200" dirty="0" smtClean="0">
                <a:solidFill>
                  <a:schemeClr val="tx1"/>
                </a:solidFill>
              </a:rPr>
              <a:t>29651,7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Доходы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бюджета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Блок-схема: объединение 3"/>
          <p:cNvSpPr/>
          <p:nvPr/>
        </p:nvSpPr>
        <p:spPr>
          <a:xfrm>
            <a:off x="1285852" y="1643050"/>
            <a:ext cx="6072230" cy="1500198"/>
          </a:xfrm>
          <a:prstGeom prst="flowChartMerg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Доходы бюджета это поступающие в бюджет денежные средства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714375" y="3286125"/>
            <a:ext cx="1857375" cy="278606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Налоговые доходы –поступления от уплаты </a:t>
            </a:r>
            <a:r>
              <a:rPr lang="ru-RU" b="1" i="1" dirty="0" err="1">
                <a:solidFill>
                  <a:schemeClr val="accent5">
                    <a:lumMod val="75000"/>
                  </a:schemeClr>
                </a:solidFill>
              </a:rPr>
              <a:t>федеральных,региональных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 и местных налогов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286125" y="3286125"/>
            <a:ext cx="2000250" cy="278606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</a:rPr>
              <a:t>Неналоговые доходы-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</a:rPr>
              <a:t> поступления от использования имущества,      штрафы, иные неналоговые поступления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143625" y="3286125"/>
            <a:ext cx="2000250" cy="278606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4"/>
                </a:solidFill>
              </a:rPr>
              <a:t>Безвозмездные поступления-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accent4"/>
                </a:solidFill>
              </a:rPr>
              <a:t>поступления из других бюджетов бюджетной системы Российской Федерации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3305</TotalTime>
  <Words>725</Words>
  <Application>Microsoft Office PowerPoint</Application>
  <PresentationFormat>Экран (4:3)</PresentationFormat>
  <Paragraphs>157</Paragraphs>
  <Slides>19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Arial Black</vt:lpstr>
      <vt:lpstr>Тема Office</vt:lpstr>
      <vt:lpstr>Документ WordPad</vt:lpstr>
      <vt:lpstr>Слайд 1</vt:lpstr>
      <vt:lpstr>Слайд 2</vt:lpstr>
      <vt:lpstr>Основные понятия</vt:lpstr>
      <vt:lpstr>Основные понятия</vt:lpstr>
      <vt:lpstr>Бюджет  на 2024 год и на плановый период 2025 и 2026  годов направлен на решение следующих ключевых задач:</vt:lpstr>
      <vt:lpstr>Основные характеристики бюджета</vt:lpstr>
      <vt:lpstr>Основные характеристики бюджета Зерноградского городского поселения Зерноградского  района на 2024-2026 годы</vt:lpstr>
      <vt:lpstr>Основные параметры бюджета Зерноградского городского поселения Зерноградского  района на 2024 год</vt:lpstr>
      <vt:lpstr>Доходы бюджета</vt:lpstr>
      <vt:lpstr>Динамика собственных доходов бюджета Зерноградского городского поселения Зерноградского района</vt:lpstr>
      <vt:lpstr>Слайд 11</vt:lpstr>
      <vt:lpstr>Динамика поступлений в бюджет Зерноградского городского поселения Зерноградского района налога на доходы физических лиц</vt:lpstr>
      <vt:lpstr>Слайд 13</vt:lpstr>
      <vt:lpstr>Слайд 14</vt:lpstr>
      <vt:lpstr>Расходы бюджета</vt:lpstr>
      <vt:lpstr>Муниципальные программы Зерноградского городского поселения 2024 год</vt:lpstr>
      <vt:lpstr>Структура расходов бюджета Зерноградского городского поселения Зерноградского района в 2024 году по разделам ( Всего расходов 697876,8 тыс.руб)</vt:lpstr>
      <vt:lpstr>Жилищно-коммунальное хозяйство </vt:lpstr>
      <vt:lpstr>Слайд 19</vt:lpstr>
    </vt:vector>
  </TitlesOfParts>
  <Company>Администрация Зерноградского городского поселения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Зерноградского городского поселения</dc:title>
  <dc:creator>Пользователь</dc:creator>
  <cp:lastModifiedBy>Talan</cp:lastModifiedBy>
  <cp:revision>587</cp:revision>
  <dcterms:created xsi:type="dcterms:W3CDTF">2014-05-06T10:38:29Z</dcterms:created>
  <dcterms:modified xsi:type="dcterms:W3CDTF">2023-12-22T13:18:29Z</dcterms:modified>
</cp:coreProperties>
</file>