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8" r:id="rId9"/>
    <p:sldId id="267" r:id="rId10"/>
    <p:sldId id="264" r:id="rId11"/>
    <p:sldId id="269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2.3001481934356277E-2"/>
          <c:y val="1.1223943122349167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Lbls>
            <c:dLbl>
              <c:idx val="0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2"/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dLblPos val="inEnd"/>
            <c:showVal val="1"/>
          </c:dLbls>
          <c:cat>
            <c:strRef>
              <c:f>Лист1!$A$2:$A$6</c:f>
              <c:strCache>
                <c:ptCount val="5"/>
                <c:pt idx="0">
                  <c:v>2011 (факт)</c:v>
                </c:pt>
                <c:pt idx="1">
                  <c:v>2012 (факт)</c:v>
                </c:pt>
                <c:pt idx="2">
                  <c:v>2013 (факт)</c:v>
                </c:pt>
                <c:pt idx="3">
                  <c:v>2014(факт)</c:v>
                </c:pt>
                <c:pt idx="4">
                  <c:v>2015 (факт)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105648</c:v>
                </c:pt>
                <c:pt idx="1">
                  <c:v>87728.6</c:v>
                </c:pt>
                <c:pt idx="2">
                  <c:v>92444.6</c:v>
                </c:pt>
                <c:pt idx="3">
                  <c:v>112691.6</c:v>
                </c:pt>
                <c:pt idx="4">
                  <c:v>92685.5</c:v>
                </c:pt>
              </c:numCache>
            </c:numRef>
          </c:val>
        </c:ser>
        <c:overlap val="100"/>
        <c:axId val="73838976"/>
        <c:axId val="73840512"/>
      </c:barChart>
      <c:catAx>
        <c:axId val="73838976"/>
        <c:scaling>
          <c:orientation val="minMax"/>
        </c:scaling>
        <c:axPos val="b"/>
        <c:numFmt formatCode="General" sourceLinked="1"/>
        <c:tickLblPos val="nextTo"/>
        <c:crossAx val="73840512"/>
        <c:crosses val="autoZero"/>
        <c:auto val="1"/>
        <c:lblAlgn val="ctr"/>
        <c:lblOffset val="100"/>
      </c:catAx>
      <c:valAx>
        <c:axId val="73840512"/>
        <c:scaling>
          <c:orientation val="minMax"/>
        </c:scaling>
        <c:axPos val="l"/>
        <c:majorGridlines/>
        <c:numFmt formatCode="General" sourceLinked="1"/>
        <c:tickLblPos val="nextTo"/>
        <c:crossAx val="73838976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txPr>
    <a:bodyPr/>
    <a:lstStyle/>
    <a:p>
      <a:pPr>
        <a:defRPr sz="161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perspective val="30"/>
    </c:view3D>
    <c:plotArea>
      <c:layout>
        <c:manualLayout>
          <c:layoutTarget val="inner"/>
          <c:xMode val="edge"/>
          <c:yMode val="edge"/>
          <c:x val="9.969167523124374E-2"/>
          <c:y val="1.9891500904159153E-2"/>
          <c:w val="0.56834532374100721"/>
          <c:h val="0.8354430379746843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6.5234685759745434E-2"/>
                  <c:y val="5.8351568198395315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3079380237683541E-2"/>
                  <c:y val="2.856122492122049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6324816001561245E-2"/>
                  <c:y val="-3.42120745164607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9.1212901263706056E-2"/>
                  <c:y val="5.141020485819692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60818.9</c:v>
                </c:pt>
                <c:pt idx="1">
                  <c:v>68398.100000000006</c:v>
                </c:pt>
                <c:pt idx="2">
                  <c:v>73270.3</c:v>
                </c:pt>
                <c:pt idx="3">
                  <c:v>78809.5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1.2728719172633254E-2"/>
                  <c:y val="-0.1371261852662291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1.5910898965791574E-3"/>
                  <c:y val="-0.13420860685630934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5445516698920162E-2"/>
                  <c:y val="-0.16906423531930556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1.5726362286845881E-2"/>
                  <c:y val="-0.11995714466912608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26909.7</c:v>
                </c:pt>
                <c:pt idx="1">
                  <c:v>24046.5</c:v>
                </c:pt>
                <c:pt idx="2">
                  <c:v>39518.800000000003</c:v>
                </c:pt>
                <c:pt idx="3">
                  <c:v>13876</c:v>
                </c:pt>
              </c:numCache>
            </c:numRef>
          </c:val>
        </c:ser>
        <c:shape val="cylinder"/>
        <c:axId val="73763072"/>
        <c:axId val="73773056"/>
        <c:axId val="0"/>
      </c:bar3DChart>
      <c:catAx>
        <c:axId val="73763072"/>
        <c:scaling>
          <c:orientation val="minMax"/>
        </c:scaling>
        <c:axPos val="b"/>
        <c:numFmt formatCode="General" sourceLinked="1"/>
        <c:tickLblPos val="nextTo"/>
        <c:crossAx val="73773056"/>
        <c:crosses val="autoZero"/>
        <c:auto val="1"/>
        <c:lblAlgn val="ctr"/>
        <c:lblOffset val="100"/>
      </c:catAx>
      <c:valAx>
        <c:axId val="73773056"/>
        <c:scaling>
          <c:orientation val="minMax"/>
        </c:scaling>
        <c:axPos val="l"/>
        <c:majorGridlines/>
        <c:numFmt formatCode="General" sourceLinked="1"/>
        <c:tickLblPos val="nextTo"/>
        <c:crossAx val="73763072"/>
        <c:crosses val="autoZero"/>
        <c:crossBetween val="between"/>
      </c:valAx>
      <c:spPr>
        <a:noFill/>
        <a:ln w="25391">
          <a:noFill/>
        </a:ln>
      </c:spPr>
    </c:plotArea>
    <c:legend>
      <c:legendPos val="r"/>
      <c:layout/>
    </c:legend>
    <c:plotVisOnly val="1"/>
    <c:dispBlanksAs val="gap"/>
  </c:chart>
  <c:spPr>
    <a:solidFill>
      <a:schemeClr val="bg1"/>
    </a:solidFill>
  </c:spPr>
  <c:txPr>
    <a:bodyPr/>
    <a:lstStyle/>
    <a:p>
      <a:pPr>
        <a:defRPr sz="1551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C2634-E203-4E97-86DE-2D4E98EF08EC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075FC4-0E8E-42F3-BAAF-E06C1B6AA11D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Налоги на доходы физических лиц – 25642,0</a:t>
          </a:r>
          <a:endParaRPr lang="ru-RU" dirty="0">
            <a:latin typeface="Arial Black" pitchFamily="34" charset="0"/>
          </a:endParaRPr>
        </a:p>
      </dgm:t>
    </dgm:pt>
    <dgm:pt modelId="{9867DA09-DCE3-4D26-98DD-69715731D924}" type="parTrans" cxnId="{D0596171-93CA-4D3B-B292-37D970DA2544}">
      <dgm:prSet/>
      <dgm:spPr/>
      <dgm:t>
        <a:bodyPr/>
        <a:lstStyle/>
        <a:p>
          <a:endParaRPr lang="ru-RU"/>
        </a:p>
      </dgm:t>
    </dgm:pt>
    <dgm:pt modelId="{244CCCB3-DF68-42A3-878C-9C27C714E6E6}" type="sibTrans" cxnId="{D0596171-93CA-4D3B-B292-37D970DA2544}">
      <dgm:prSet/>
      <dgm:spPr/>
      <dgm:t>
        <a:bodyPr/>
        <a:lstStyle/>
        <a:p>
          <a:endParaRPr lang="ru-RU"/>
        </a:p>
      </dgm:t>
    </dgm:pt>
    <dgm:pt modelId="{C3A32DD0-B69C-4BD2-A06D-8126FF659B6A}">
      <dgm:prSet phldrT="[Текст]" custT="1"/>
      <dgm:spPr/>
      <dgm:t>
        <a:bodyPr/>
        <a:lstStyle/>
        <a:p>
          <a:r>
            <a:rPr lang="ru-RU" sz="1500" b="0" dirty="0" smtClean="0">
              <a:latin typeface="Arial Black" pitchFamily="34" charset="0"/>
            </a:rPr>
            <a:t>Налоги на совокупный доход – 12095,9</a:t>
          </a:r>
        </a:p>
        <a:p>
          <a:endParaRPr lang="ru-RU" sz="1000" dirty="0"/>
        </a:p>
      </dgm:t>
    </dgm:pt>
    <dgm:pt modelId="{1455C430-2DCB-4C53-97F7-EBF397543638}" type="parTrans" cxnId="{E633A91E-DB1A-4228-BDDA-8B1C85ECC43F}">
      <dgm:prSet/>
      <dgm:spPr/>
      <dgm:t>
        <a:bodyPr/>
        <a:lstStyle/>
        <a:p>
          <a:endParaRPr lang="ru-RU"/>
        </a:p>
      </dgm:t>
    </dgm:pt>
    <dgm:pt modelId="{216ADF9B-2FC4-4ADA-B25F-2837D9CAF953}" type="sibTrans" cxnId="{E633A91E-DB1A-4228-BDDA-8B1C85ECC43F}">
      <dgm:prSet/>
      <dgm:spPr/>
      <dgm:t>
        <a:bodyPr/>
        <a:lstStyle/>
        <a:p>
          <a:endParaRPr lang="ru-RU"/>
        </a:p>
      </dgm:t>
    </dgm:pt>
    <dgm:pt modelId="{C962FE92-9214-4BBA-B81D-FF3E9FB11416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Неналоговые доходы – 11199,3</a:t>
          </a:r>
          <a:endParaRPr lang="ru-RU" dirty="0">
            <a:latin typeface="Arial Black" pitchFamily="34" charset="0"/>
          </a:endParaRPr>
        </a:p>
      </dgm:t>
    </dgm:pt>
    <dgm:pt modelId="{CE052EEF-8277-4773-820E-E58B8EACECE7}" type="parTrans" cxnId="{7F884BD2-E266-4EEA-B7D4-91A55C58D9E7}">
      <dgm:prSet/>
      <dgm:spPr/>
      <dgm:t>
        <a:bodyPr/>
        <a:lstStyle/>
        <a:p>
          <a:endParaRPr lang="ru-RU"/>
        </a:p>
      </dgm:t>
    </dgm:pt>
    <dgm:pt modelId="{310DC63F-19CD-44DC-BD03-69D74D28C8AB}" type="sibTrans" cxnId="{7F884BD2-E266-4EEA-B7D4-91A55C58D9E7}">
      <dgm:prSet/>
      <dgm:spPr/>
      <dgm:t>
        <a:bodyPr/>
        <a:lstStyle/>
        <a:p>
          <a:endParaRPr lang="ru-RU"/>
        </a:p>
      </dgm:t>
    </dgm:pt>
    <dgm:pt modelId="{207530B6-46D5-47B9-A69F-17859E6935A6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Акцизы на подакцизные товары 4748,0</a:t>
          </a:r>
          <a:endParaRPr lang="ru-RU" dirty="0">
            <a:latin typeface="Arial Black" pitchFamily="34" charset="0"/>
          </a:endParaRPr>
        </a:p>
      </dgm:t>
    </dgm:pt>
    <dgm:pt modelId="{C221CECE-393B-4040-8FB0-8E86F3EA9BB1}" type="parTrans" cxnId="{FACE06B4-64A2-410A-B057-8144108BCF0F}">
      <dgm:prSet/>
      <dgm:spPr/>
      <dgm:t>
        <a:bodyPr/>
        <a:lstStyle/>
        <a:p>
          <a:endParaRPr lang="ru-RU"/>
        </a:p>
      </dgm:t>
    </dgm:pt>
    <dgm:pt modelId="{A49FAD48-8CA9-4E6B-AF02-77C58586919A}" type="sibTrans" cxnId="{FACE06B4-64A2-410A-B057-8144108BCF0F}">
      <dgm:prSet/>
      <dgm:spPr/>
      <dgm:t>
        <a:bodyPr/>
        <a:lstStyle/>
        <a:p>
          <a:endParaRPr lang="ru-RU"/>
        </a:p>
      </dgm:t>
    </dgm:pt>
    <dgm:pt modelId="{AA90514F-CD6A-477B-B517-A9E803BCD057}" type="pres">
      <dgm:prSet presAssocID="{D1DC2634-E203-4E97-86DE-2D4E98EF08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50FFCC6-96EE-4142-BE02-0E716B8A6CC1}" type="pres">
      <dgm:prSet presAssocID="{D1DC2634-E203-4E97-86DE-2D4E98EF08EC}" presName="pyramid" presStyleLbl="node1" presStyleIdx="0" presStyleCnt="1" custScaleX="86824" custScaleY="100000"/>
      <dgm:spPr/>
    </dgm:pt>
    <dgm:pt modelId="{EA34676A-745C-47DA-9F22-A3155870DAE8}" type="pres">
      <dgm:prSet presAssocID="{D1DC2634-E203-4E97-86DE-2D4E98EF08EC}" presName="theList" presStyleCnt="0"/>
      <dgm:spPr/>
    </dgm:pt>
    <dgm:pt modelId="{5B6A9086-69EA-46DF-BB0A-F26011EFE0CE}" type="pres">
      <dgm:prSet presAssocID="{80075FC4-0E8E-42F3-BAAF-E06C1B6AA11D}" presName="aNode" presStyleLbl="fgAcc1" presStyleIdx="0" presStyleCnt="4" custScaleY="216128" custLinFactY="-12191" custLinFactNeighborX="689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F6379-2C89-4AAF-95E9-8C6366E2986C}" type="pres">
      <dgm:prSet presAssocID="{80075FC4-0E8E-42F3-BAAF-E06C1B6AA11D}" presName="aSpace" presStyleCnt="0"/>
      <dgm:spPr/>
    </dgm:pt>
    <dgm:pt modelId="{FB376FC7-E0E1-4DB2-A8AC-0B6BA487AF34}" type="pres">
      <dgm:prSet presAssocID="{C3A32DD0-B69C-4BD2-A06D-8126FF659B6A}" presName="aNode" presStyleLbl="fgAcc1" presStyleIdx="1" presStyleCnt="4" custScaleY="157316" custLinFactY="200000" custLinFactNeighborX="9321" custLinFactNeighborY="280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50ABC-774E-4724-A07E-CDD3BDBBC22A}" type="pres">
      <dgm:prSet presAssocID="{C3A32DD0-B69C-4BD2-A06D-8126FF659B6A}" presName="aSpace" presStyleCnt="0"/>
      <dgm:spPr/>
    </dgm:pt>
    <dgm:pt modelId="{7EC0B28D-E93A-449E-9B5A-542F5C09C863}" type="pres">
      <dgm:prSet presAssocID="{C962FE92-9214-4BBA-B81D-FF3E9FB11416}" presName="aNode" presStyleLbl="fgAcc1" presStyleIdx="2" presStyleCnt="4" custScaleY="180618" custLinFactY="200000" custLinFactNeighborX="11750" custLinFactNeighborY="284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9B756-DFF1-4963-B50D-1047CED26DA3}" type="pres">
      <dgm:prSet presAssocID="{C962FE92-9214-4BBA-B81D-FF3E9FB11416}" presName="aSpace" presStyleCnt="0"/>
      <dgm:spPr/>
    </dgm:pt>
    <dgm:pt modelId="{AF762EA6-82B2-41D3-AAB0-EDFBF9E38C7A}" type="pres">
      <dgm:prSet presAssocID="{207530B6-46D5-47B9-A69F-17859E6935A6}" presName="aNode" presStyleLbl="fgAcc1" presStyleIdx="3" presStyleCnt="4" custScaleY="173840" custLinFactY="-307445" custLinFactNeighborX="6893" custLinFactNeighborY="-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FA744-BBC9-4BA0-93BC-6EAF8072FB15}" type="pres">
      <dgm:prSet presAssocID="{207530B6-46D5-47B9-A69F-17859E6935A6}" presName="aSpace" presStyleCnt="0"/>
      <dgm:spPr/>
    </dgm:pt>
  </dgm:ptLst>
  <dgm:cxnLst>
    <dgm:cxn modelId="{7F884BD2-E266-4EEA-B7D4-91A55C58D9E7}" srcId="{D1DC2634-E203-4E97-86DE-2D4E98EF08EC}" destId="{C962FE92-9214-4BBA-B81D-FF3E9FB11416}" srcOrd="2" destOrd="0" parTransId="{CE052EEF-8277-4773-820E-E58B8EACECE7}" sibTransId="{310DC63F-19CD-44DC-BD03-69D74D28C8AB}"/>
    <dgm:cxn modelId="{E633A91E-DB1A-4228-BDDA-8B1C85ECC43F}" srcId="{D1DC2634-E203-4E97-86DE-2D4E98EF08EC}" destId="{C3A32DD0-B69C-4BD2-A06D-8126FF659B6A}" srcOrd="1" destOrd="0" parTransId="{1455C430-2DCB-4C53-97F7-EBF397543638}" sibTransId="{216ADF9B-2FC4-4ADA-B25F-2837D9CAF953}"/>
    <dgm:cxn modelId="{4BFBE366-BD1A-4C8B-AE49-0F49812062B7}" type="presOf" srcId="{D1DC2634-E203-4E97-86DE-2D4E98EF08EC}" destId="{AA90514F-CD6A-477B-B517-A9E803BCD057}" srcOrd="0" destOrd="0" presId="urn:microsoft.com/office/officeart/2005/8/layout/pyramid2"/>
    <dgm:cxn modelId="{A6E0A7E8-F5C0-45B7-9567-BA44B4CEB9BC}" type="presOf" srcId="{80075FC4-0E8E-42F3-BAAF-E06C1B6AA11D}" destId="{5B6A9086-69EA-46DF-BB0A-F26011EFE0CE}" srcOrd="0" destOrd="0" presId="urn:microsoft.com/office/officeart/2005/8/layout/pyramid2"/>
    <dgm:cxn modelId="{D0596171-93CA-4D3B-B292-37D970DA2544}" srcId="{D1DC2634-E203-4E97-86DE-2D4E98EF08EC}" destId="{80075FC4-0E8E-42F3-BAAF-E06C1B6AA11D}" srcOrd="0" destOrd="0" parTransId="{9867DA09-DCE3-4D26-98DD-69715731D924}" sibTransId="{244CCCB3-DF68-42A3-878C-9C27C714E6E6}"/>
    <dgm:cxn modelId="{185DB0FE-EA09-4E63-8C07-5026EA6E5D29}" type="presOf" srcId="{C962FE92-9214-4BBA-B81D-FF3E9FB11416}" destId="{7EC0B28D-E93A-449E-9B5A-542F5C09C863}" srcOrd="0" destOrd="0" presId="urn:microsoft.com/office/officeart/2005/8/layout/pyramid2"/>
    <dgm:cxn modelId="{D4E64528-8743-429B-A975-D127ED7D18BA}" type="presOf" srcId="{C3A32DD0-B69C-4BD2-A06D-8126FF659B6A}" destId="{FB376FC7-E0E1-4DB2-A8AC-0B6BA487AF34}" srcOrd="0" destOrd="0" presId="urn:microsoft.com/office/officeart/2005/8/layout/pyramid2"/>
    <dgm:cxn modelId="{EC537039-2474-45AB-BAFC-B8FFC6473369}" type="presOf" srcId="{207530B6-46D5-47B9-A69F-17859E6935A6}" destId="{AF762EA6-82B2-41D3-AAB0-EDFBF9E38C7A}" srcOrd="0" destOrd="0" presId="urn:microsoft.com/office/officeart/2005/8/layout/pyramid2"/>
    <dgm:cxn modelId="{FACE06B4-64A2-410A-B057-8144108BCF0F}" srcId="{D1DC2634-E203-4E97-86DE-2D4E98EF08EC}" destId="{207530B6-46D5-47B9-A69F-17859E6935A6}" srcOrd="3" destOrd="0" parTransId="{C221CECE-393B-4040-8FB0-8E86F3EA9BB1}" sibTransId="{A49FAD48-8CA9-4E6B-AF02-77C58586919A}"/>
    <dgm:cxn modelId="{81F60DB3-EFB2-4B9C-91D2-25F7F3F40994}" type="presParOf" srcId="{AA90514F-CD6A-477B-B517-A9E803BCD057}" destId="{950FFCC6-96EE-4142-BE02-0E716B8A6CC1}" srcOrd="0" destOrd="0" presId="urn:microsoft.com/office/officeart/2005/8/layout/pyramid2"/>
    <dgm:cxn modelId="{DCE7B702-99E5-4357-B026-EACC979F326E}" type="presParOf" srcId="{AA90514F-CD6A-477B-B517-A9E803BCD057}" destId="{EA34676A-745C-47DA-9F22-A3155870DAE8}" srcOrd="1" destOrd="0" presId="urn:microsoft.com/office/officeart/2005/8/layout/pyramid2"/>
    <dgm:cxn modelId="{48AEE950-0DB8-4653-9FB5-BEF7FBD9BCAC}" type="presParOf" srcId="{EA34676A-745C-47DA-9F22-A3155870DAE8}" destId="{5B6A9086-69EA-46DF-BB0A-F26011EFE0CE}" srcOrd="0" destOrd="0" presId="urn:microsoft.com/office/officeart/2005/8/layout/pyramid2"/>
    <dgm:cxn modelId="{D0CAA075-E4BA-45EB-A2B6-8DA417B928B4}" type="presParOf" srcId="{EA34676A-745C-47DA-9F22-A3155870DAE8}" destId="{BF1F6379-2C89-4AAF-95E9-8C6366E2986C}" srcOrd="1" destOrd="0" presId="urn:microsoft.com/office/officeart/2005/8/layout/pyramid2"/>
    <dgm:cxn modelId="{F8363115-8B27-40BA-A84C-496733C5E5D7}" type="presParOf" srcId="{EA34676A-745C-47DA-9F22-A3155870DAE8}" destId="{FB376FC7-E0E1-4DB2-A8AC-0B6BA487AF34}" srcOrd="2" destOrd="0" presId="urn:microsoft.com/office/officeart/2005/8/layout/pyramid2"/>
    <dgm:cxn modelId="{7EDCB4EE-55C2-4B56-A2AD-FD3C8C02E433}" type="presParOf" srcId="{EA34676A-745C-47DA-9F22-A3155870DAE8}" destId="{FDF50ABC-774E-4724-A07E-CDD3BDBBC22A}" srcOrd="3" destOrd="0" presId="urn:microsoft.com/office/officeart/2005/8/layout/pyramid2"/>
    <dgm:cxn modelId="{F6924D22-C8A9-46EF-82F6-492A367E8E45}" type="presParOf" srcId="{EA34676A-745C-47DA-9F22-A3155870DAE8}" destId="{7EC0B28D-E93A-449E-9B5A-542F5C09C863}" srcOrd="4" destOrd="0" presId="urn:microsoft.com/office/officeart/2005/8/layout/pyramid2"/>
    <dgm:cxn modelId="{7F771E84-661E-4FCC-B6C9-8425F050E442}" type="presParOf" srcId="{EA34676A-745C-47DA-9F22-A3155870DAE8}" destId="{C729B756-DFF1-4963-B50D-1047CED26DA3}" srcOrd="5" destOrd="0" presId="urn:microsoft.com/office/officeart/2005/8/layout/pyramid2"/>
    <dgm:cxn modelId="{566E5467-CDFB-4528-B0EC-4CD493FFE9FD}" type="presParOf" srcId="{EA34676A-745C-47DA-9F22-A3155870DAE8}" destId="{AF762EA6-82B2-41D3-AAB0-EDFBF9E38C7A}" srcOrd="6" destOrd="0" presId="urn:microsoft.com/office/officeart/2005/8/layout/pyramid2"/>
    <dgm:cxn modelId="{E3BE1A5E-2F5D-4B3F-B26A-615E4B9914C1}" type="presParOf" srcId="{EA34676A-745C-47DA-9F22-A3155870DAE8}" destId="{A56FA744-BBC9-4BA0-93BC-6EAF8072FB15}" srcOrd="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96A80F-1D28-4518-90F9-C4D30EAB3E53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68777A-3DBF-4325-81FF-13106F66DEC1}">
      <dgm:prSet phldrT="[Текст]" custT="1"/>
      <dgm:spPr/>
      <dgm:t>
        <a:bodyPr/>
        <a:lstStyle/>
        <a:p>
          <a:r>
            <a:rPr lang="ru-RU" sz="2000" dirty="0" smtClean="0"/>
            <a:t>Национальная безопасность и правоохранительная деятельность </a:t>
          </a:r>
          <a:r>
            <a:rPr lang="ru-RU" sz="2000" dirty="0" smtClean="0"/>
            <a:t>–1743,5;  2%</a:t>
          </a:r>
          <a:endParaRPr lang="ru-RU" sz="2000" dirty="0"/>
        </a:p>
      </dgm:t>
    </dgm:pt>
    <dgm:pt modelId="{89A12FE5-36B8-42CF-88D7-9B36AB43B5C5}" type="parTrans" cxnId="{7817F5D7-08A1-461F-8CD4-F095C5065CC8}">
      <dgm:prSet/>
      <dgm:spPr/>
      <dgm:t>
        <a:bodyPr/>
        <a:lstStyle/>
        <a:p>
          <a:endParaRPr lang="ru-RU"/>
        </a:p>
      </dgm:t>
    </dgm:pt>
    <dgm:pt modelId="{DA84E366-3B01-4F24-92FE-54F713F88EE4}" type="sibTrans" cxnId="{7817F5D7-08A1-461F-8CD4-F095C5065CC8}">
      <dgm:prSet/>
      <dgm:spPr/>
      <dgm:t>
        <a:bodyPr/>
        <a:lstStyle/>
        <a:p>
          <a:endParaRPr lang="ru-RU"/>
        </a:p>
      </dgm:t>
    </dgm:pt>
    <dgm:pt modelId="{22A45959-32C1-4305-AFDC-EE5E6C05785D}">
      <dgm:prSet phldrT="[Текст]" custT="1"/>
      <dgm:spPr/>
      <dgm:t>
        <a:bodyPr/>
        <a:lstStyle/>
        <a:p>
          <a:r>
            <a:rPr lang="ru-RU" sz="2000" dirty="0" smtClean="0"/>
            <a:t>Жилищно-коммунальное хозяйство – </a:t>
          </a:r>
          <a:r>
            <a:rPr lang="ru-RU" sz="2000" dirty="0" smtClean="0"/>
            <a:t>29667,9; 32,2%</a:t>
          </a:r>
          <a:endParaRPr lang="ru-RU" sz="2000" dirty="0"/>
        </a:p>
      </dgm:t>
    </dgm:pt>
    <dgm:pt modelId="{7E62E91B-08AE-47AD-B89C-5418DE793559}" type="parTrans" cxnId="{41BFA096-9E1D-4297-8FDB-F0FC2581A698}">
      <dgm:prSet/>
      <dgm:spPr/>
      <dgm:t>
        <a:bodyPr/>
        <a:lstStyle/>
        <a:p>
          <a:endParaRPr lang="ru-RU"/>
        </a:p>
      </dgm:t>
    </dgm:pt>
    <dgm:pt modelId="{17310292-E7A9-490F-A633-AECB067688CC}" type="sibTrans" cxnId="{41BFA096-9E1D-4297-8FDB-F0FC2581A698}">
      <dgm:prSet/>
      <dgm:spPr/>
      <dgm:t>
        <a:bodyPr/>
        <a:lstStyle/>
        <a:p>
          <a:endParaRPr lang="ru-RU"/>
        </a:p>
      </dgm:t>
    </dgm:pt>
    <dgm:pt modelId="{69DEF1E8-101E-4853-BD48-DEED2386A44B}">
      <dgm:prSet custT="1"/>
      <dgm:spPr/>
      <dgm:t>
        <a:bodyPr/>
        <a:lstStyle/>
        <a:p>
          <a:r>
            <a:rPr lang="ru-RU" sz="2000" dirty="0" smtClean="0"/>
            <a:t>Культура, кинематография </a:t>
          </a:r>
          <a:r>
            <a:rPr lang="ru-RU" sz="2000" dirty="0" smtClean="0"/>
            <a:t>–14280,8; 15,5%</a:t>
          </a:r>
          <a:endParaRPr lang="ru-RU" sz="2000" dirty="0"/>
        </a:p>
      </dgm:t>
    </dgm:pt>
    <dgm:pt modelId="{3F39381E-2EB3-47F4-9280-82C1F78D878E}" type="parTrans" cxnId="{84FDDB46-0782-4EDA-97B9-E98857AC312A}">
      <dgm:prSet/>
      <dgm:spPr/>
      <dgm:t>
        <a:bodyPr/>
        <a:lstStyle/>
        <a:p>
          <a:endParaRPr lang="ru-RU"/>
        </a:p>
      </dgm:t>
    </dgm:pt>
    <dgm:pt modelId="{8EC04F26-741B-4A6E-A423-294C3B1419F0}" type="sibTrans" cxnId="{84FDDB46-0782-4EDA-97B9-E98857AC312A}">
      <dgm:prSet/>
      <dgm:spPr/>
      <dgm:t>
        <a:bodyPr/>
        <a:lstStyle/>
        <a:p>
          <a:endParaRPr lang="ru-RU"/>
        </a:p>
      </dgm:t>
    </dgm:pt>
    <dgm:pt modelId="{0C907944-E7D5-4926-8150-EF1C2B7E60B9}">
      <dgm:prSet custT="1"/>
      <dgm:spPr/>
      <dgm:t>
        <a:bodyPr/>
        <a:lstStyle/>
        <a:p>
          <a:r>
            <a:rPr lang="ru-RU" sz="2000" dirty="0" smtClean="0"/>
            <a:t>Национальная экономика – </a:t>
          </a:r>
          <a:r>
            <a:rPr lang="ru-RU" sz="2000" dirty="0" smtClean="0"/>
            <a:t>27900,9; 30,2%</a:t>
          </a:r>
          <a:endParaRPr lang="ru-RU" sz="2000" dirty="0"/>
        </a:p>
      </dgm:t>
    </dgm:pt>
    <dgm:pt modelId="{15F87578-AD8B-416F-83A7-4D4FE7F5D351}" type="parTrans" cxnId="{493613DF-31F0-4E32-9196-E8A4B312C824}">
      <dgm:prSet/>
      <dgm:spPr/>
      <dgm:t>
        <a:bodyPr/>
        <a:lstStyle/>
        <a:p>
          <a:endParaRPr lang="ru-RU"/>
        </a:p>
      </dgm:t>
    </dgm:pt>
    <dgm:pt modelId="{9D3D219B-2054-45A7-809F-AE36218A66E1}" type="sibTrans" cxnId="{493613DF-31F0-4E32-9196-E8A4B312C824}">
      <dgm:prSet/>
      <dgm:spPr/>
      <dgm:t>
        <a:bodyPr/>
        <a:lstStyle/>
        <a:p>
          <a:endParaRPr lang="ru-RU"/>
        </a:p>
      </dgm:t>
    </dgm:pt>
    <dgm:pt modelId="{4AA42789-1D0A-4289-9FBC-EE3E98BBC730}">
      <dgm:prSet custT="1"/>
      <dgm:spPr/>
      <dgm:t>
        <a:bodyPr/>
        <a:lstStyle/>
        <a:p>
          <a:r>
            <a:rPr lang="ru-RU" sz="2000" dirty="0" smtClean="0"/>
            <a:t>Общегосударственные расходы – </a:t>
          </a:r>
          <a:r>
            <a:rPr lang="ru-RU" sz="2000" dirty="0" smtClean="0"/>
            <a:t>18382,7; 19,9%</a:t>
          </a:r>
          <a:endParaRPr lang="ru-RU" sz="2000" dirty="0"/>
        </a:p>
      </dgm:t>
    </dgm:pt>
    <dgm:pt modelId="{1FFE2CF8-D049-44B3-811C-71D9B25006E0}" type="parTrans" cxnId="{F77BC879-33C2-452E-BF70-9CC0221D1C22}">
      <dgm:prSet/>
      <dgm:spPr/>
      <dgm:t>
        <a:bodyPr/>
        <a:lstStyle/>
        <a:p>
          <a:endParaRPr lang="ru-RU"/>
        </a:p>
      </dgm:t>
    </dgm:pt>
    <dgm:pt modelId="{475CA460-C523-4B92-A014-2959092EF456}" type="sibTrans" cxnId="{F77BC879-33C2-452E-BF70-9CC0221D1C22}">
      <dgm:prSet/>
      <dgm:spPr/>
      <dgm:t>
        <a:bodyPr/>
        <a:lstStyle/>
        <a:p>
          <a:endParaRPr lang="ru-RU"/>
        </a:p>
      </dgm:t>
    </dgm:pt>
    <dgm:pt modelId="{6204B864-B33B-4AC5-8323-D9D6EFEB85F7}">
      <dgm:prSet custT="1"/>
      <dgm:spPr/>
      <dgm:t>
        <a:bodyPr/>
        <a:lstStyle/>
        <a:p>
          <a:r>
            <a:rPr lang="ru-RU" sz="2000" dirty="0" smtClean="0"/>
            <a:t>Физическая культура и спорт –  </a:t>
          </a:r>
          <a:r>
            <a:rPr lang="ru-RU" sz="2000" dirty="0" smtClean="0"/>
            <a:t>220,2 0,2%</a:t>
          </a:r>
          <a:endParaRPr lang="ru-RU" sz="2000" dirty="0"/>
        </a:p>
      </dgm:t>
    </dgm:pt>
    <dgm:pt modelId="{62FE2FC8-E9D5-420B-84EC-C27E322BDB16}" type="parTrans" cxnId="{EB5F8F99-253C-4178-8266-BD8C4EB21363}">
      <dgm:prSet/>
      <dgm:spPr/>
    </dgm:pt>
    <dgm:pt modelId="{81C41CFF-21F8-4784-BAC7-135828157654}" type="sibTrans" cxnId="{EB5F8F99-253C-4178-8266-BD8C4EB21363}">
      <dgm:prSet/>
      <dgm:spPr/>
    </dgm:pt>
    <dgm:pt modelId="{4F857FE0-A490-416A-AB44-AF921ADEFDC2}" type="pres">
      <dgm:prSet presAssocID="{D696A80F-1D28-4518-90F9-C4D30EAB3E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449498-C424-41AB-9CCD-886D9B429D3A}" type="pres">
      <dgm:prSet presAssocID="{A568777A-3DBF-4325-81FF-13106F66DEC1}" presName="node" presStyleLbl="node1" presStyleIdx="0" presStyleCnt="6" custScaleX="209139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C9E09-9345-4D04-9F89-0AA0F9E9A02F}" type="pres">
      <dgm:prSet presAssocID="{DA84E366-3B01-4F24-92FE-54F713F88EE4}" presName="sibTrans" presStyleCnt="0"/>
      <dgm:spPr/>
    </dgm:pt>
    <dgm:pt modelId="{67B91947-8B65-46CF-AB13-AC374E00958B}" type="pres">
      <dgm:prSet presAssocID="{22A45959-32C1-4305-AFDC-EE5E6C05785D}" presName="node" presStyleLbl="node1" presStyleIdx="1" presStyleCnt="6" custScaleX="157717" custScaleY="255497" custLinFactNeighborX="-987" custLinFactNeighborY="-1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5439C-B28A-4C96-A21E-CCCBD2F31FB9}" type="pres">
      <dgm:prSet presAssocID="{17310292-E7A9-490F-A633-AECB067688CC}" presName="sibTrans" presStyleCnt="0"/>
      <dgm:spPr/>
    </dgm:pt>
    <dgm:pt modelId="{3D9E3F1C-1120-4538-8F74-DC8219E563E3}" type="pres">
      <dgm:prSet presAssocID="{6204B864-B33B-4AC5-8323-D9D6EFEB85F7}" presName="node" presStyleLbl="node1" presStyleIdx="2" presStyleCnt="6" custScaleX="172678" custScaleY="254502" custLinFactNeighborX="-4397" custLinFactNeighborY="-2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8DCC4-2FDA-466F-B902-773FF27066FE}" type="pres">
      <dgm:prSet presAssocID="{81C41CFF-21F8-4784-BAC7-135828157654}" presName="sibTrans" presStyleCnt="0"/>
      <dgm:spPr/>
    </dgm:pt>
    <dgm:pt modelId="{21649447-6748-45DA-83CA-A72A1E62CA50}" type="pres">
      <dgm:prSet presAssocID="{69DEF1E8-101E-4853-BD48-DEED2386A44B}" presName="node" presStyleLbl="node1" presStyleIdx="3" presStyleCnt="6" custScaleX="160213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89F9A-C88B-4B09-A069-65E8876EE3B2}" type="pres">
      <dgm:prSet presAssocID="{8EC04F26-741B-4A6E-A423-294C3B1419F0}" presName="sibTrans" presStyleCnt="0"/>
      <dgm:spPr/>
    </dgm:pt>
    <dgm:pt modelId="{7BE213F3-F328-4968-BA4F-4185A4462185}" type="pres">
      <dgm:prSet presAssocID="{0C907944-E7D5-4926-8150-EF1C2B7E60B9}" presName="node" presStyleLbl="node1" presStyleIdx="4" presStyleCnt="6" custScaleX="203171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9F2EB-8B03-4A56-9D74-4B33623B4CF0}" type="pres">
      <dgm:prSet presAssocID="{9D3D219B-2054-45A7-809F-AE36218A66E1}" presName="sibTrans" presStyleCnt="0"/>
      <dgm:spPr/>
    </dgm:pt>
    <dgm:pt modelId="{9EC357FC-03AD-474F-B9B0-53F7E5302771}" type="pres">
      <dgm:prSet presAssocID="{4AA42789-1D0A-4289-9FBC-EE3E98BBC730}" presName="node" presStyleLbl="node1" presStyleIdx="5" presStyleCnt="6" custScaleX="203171" custScaleY="2554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613DF-31F0-4E32-9196-E8A4B312C824}" srcId="{D696A80F-1D28-4518-90F9-C4D30EAB3E53}" destId="{0C907944-E7D5-4926-8150-EF1C2B7E60B9}" srcOrd="4" destOrd="0" parTransId="{15F87578-AD8B-416F-83A7-4D4FE7F5D351}" sibTransId="{9D3D219B-2054-45A7-809F-AE36218A66E1}"/>
    <dgm:cxn modelId="{00A5CAA6-0C01-4FA2-B952-5A3D35D79C4E}" type="presOf" srcId="{0C907944-E7D5-4926-8150-EF1C2B7E60B9}" destId="{7BE213F3-F328-4968-BA4F-4185A4462185}" srcOrd="0" destOrd="0" presId="urn:microsoft.com/office/officeart/2005/8/layout/default"/>
    <dgm:cxn modelId="{205C3372-D0B8-4060-B238-81B929FE73DA}" type="presOf" srcId="{D696A80F-1D28-4518-90F9-C4D30EAB3E53}" destId="{4F857FE0-A490-416A-AB44-AF921ADEFDC2}" srcOrd="0" destOrd="0" presId="urn:microsoft.com/office/officeart/2005/8/layout/default"/>
    <dgm:cxn modelId="{7E17B132-D204-4597-A168-D5B4262A7722}" type="presOf" srcId="{6204B864-B33B-4AC5-8323-D9D6EFEB85F7}" destId="{3D9E3F1C-1120-4538-8F74-DC8219E563E3}" srcOrd="0" destOrd="0" presId="urn:microsoft.com/office/officeart/2005/8/layout/default"/>
    <dgm:cxn modelId="{7817F5D7-08A1-461F-8CD4-F095C5065CC8}" srcId="{D696A80F-1D28-4518-90F9-C4D30EAB3E53}" destId="{A568777A-3DBF-4325-81FF-13106F66DEC1}" srcOrd="0" destOrd="0" parTransId="{89A12FE5-36B8-42CF-88D7-9B36AB43B5C5}" sibTransId="{DA84E366-3B01-4F24-92FE-54F713F88EE4}"/>
    <dgm:cxn modelId="{EB5F8F99-253C-4178-8266-BD8C4EB21363}" srcId="{D696A80F-1D28-4518-90F9-C4D30EAB3E53}" destId="{6204B864-B33B-4AC5-8323-D9D6EFEB85F7}" srcOrd="2" destOrd="0" parTransId="{62FE2FC8-E9D5-420B-84EC-C27E322BDB16}" sibTransId="{81C41CFF-21F8-4784-BAC7-135828157654}"/>
    <dgm:cxn modelId="{F77BC879-33C2-452E-BF70-9CC0221D1C22}" srcId="{D696A80F-1D28-4518-90F9-C4D30EAB3E53}" destId="{4AA42789-1D0A-4289-9FBC-EE3E98BBC730}" srcOrd="5" destOrd="0" parTransId="{1FFE2CF8-D049-44B3-811C-71D9B25006E0}" sibTransId="{475CA460-C523-4B92-A014-2959092EF456}"/>
    <dgm:cxn modelId="{41BFA096-9E1D-4297-8FDB-F0FC2581A698}" srcId="{D696A80F-1D28-4518-90F9-C4D30EAB3E53}" destId="{22A45959-32C1-4305-AFDC-EE5E6C05785D}" srcOrd="1" destOrd="0" parTransId="{7E62E91B-08AE-47AD-B89C-5418DE793559}" sibTransId="{17310292-E7A9-490F-A633-AECB067688CC}"/>
    <dgm:cxn modelId="{D413627D-E925-41B2-9533-C55677D63B10}" type="presOf" srcId="{A568777A-3DBF-4325-81FF-13106F66DEC1}" destId="{C5449498-C424-41AB-9CCD-886D9B429D3A}" srcOrd="0" destOrd="0" presId="urn:microsoft.com/office/officeart/2005/8/layout/default"/>
    <dgm:cxn modelId="{84FDDB46-0782-4EDA-97B9-E98857AC312A}" srcId="{D696A80F-1D28-4518-90F9-C4D30EAB3E53}" destId="{69DEF1E8-101E-4853-BD48-DEED2386A44B}" srcOrd="3" destOrd="0" parTransId="{3F39381E-2EB3-47F4-9280-82C1F78D878E}" sibTransId="{8EC04F26-741B-4A6E-A423-294C3B1419F0}"/>
    <dgm:cxn modelId="{3A4788E9-1662-4DF2-8567-D71F64E709B1}" type="presOf" srcId="{22A45959-32C1-4305-AFDC-EE5E6C05785D}" destId="{67B91947-8B65-46CF-AB13-AC374E00958B}" srcOrd="0" destOrd="0" presId="urn:microsoft.com/office/officeart/2005/8/layout/default"/>
    <dgm:cxn modelId="{6F55AEDB-7B8A-4F9B-97FA-DF655B7B8848}" type="presOf" srcId="{4AA42789-1D0A-4289-9FBC-EE3E98BBC730}" destId="{9EC357FC-03AD-474F-B9B0-53F7E5302771}" srcOrd="0" destOrd="0" presId="urn:microsoft.com/office/officeart/2005/8/layout/default"/>
    <dgm:cxn modelId="{4613EF30-A163-4AF9-8721-8D2475B704FB}" type="presOf" srcId="{69DEF1E8-101E-4853-BD48-DEED2386A44B}" destId="{21649447-6748-45DA-83CA-A72A1E62CA50}" srcOrd="0" destOrd="0" presId="urn:microsoft.com/office/officeart/2005/8/layout/default"/>
    <dgm:cxn modelId="{59FA18FA-65E8-4B3D-ABF9-775E7B6645A6}" type="presParOf" srcId="{4F857FE0-A490-416A-AB44-AF921ADEFDC2}" destId="{C5449498-C424-41AB-9CCD-886D9B429D3A}" srcOrd="0" destOrd="0" presId="urn:microsoft.com/office/officeart/2005/8/layout/default"/>
    <dgm:cxn modelId="{46D48385-4A89-42CF-A6A3-1773DB108D16}" type="presParOf" srcId="{4F857FE0-A490-416A-AB44-AF921ADEFDC2}" destId="{617C9E09-9345-4D04-9F89-0AA0F9E9A02F}" srcOrd="1" destOrd="0" presId="urn:microsoft.com/office/officeart/2005/8/layout/default"/>
    <dgm:cxn modelId="{818766B6-B0C9-459F-834D-FE9602E20451}" type="presParOf" srcId="{4F857FE0-A490-416A-AB44-AF921ADEFDC2}" destId="{67B91947-8B65-46CF-AB13-AC374E00958B}" srcOrd="2" destOrd="0" presId="urn:microsoft.com/office/officeart/2005/8/layout/default"/>
    <dgm:cxn modelId="{60B52D42-DD4F-4D04-B977-81B36AEC92DD}" type="presParOf" srcId="{4F857FE0-A490-416A-AB44-AF921ADEFDC2}" destId="{7425439C-B28A-4C96-A21E-CCCBD2F31FB9}" srcOrd="3" destOrd="0" presId="urn:microsoft.com/office/officeart/2005/8/layout/default"/>
    <dgm:cxn modelId="{F232BB60-34C8-4223-966B-F9CE5618E9CC}" type="presParOf" srcId="{4F857FE0-A490-416A-AB44-AF921ADEFDC2}" destId="{3D9E3F1C-1120-4538-8F74-DC8219E563E3}" srcOrd="4" destOrd="0" presId="urn:microsoft.com/office/officeart/2005/8/layout/default"/>
    <dgm:cxn modelId="{69C15827-5888-4602-BE75-F214D99C0F34}" type="presParOf" srcId="{4F857FE0-A490-416A-AB44-AF921ADEFDC2}" destId="{2F08DCC4-2FDA-466F-B902-773FF27066FE}" srcOrd="5" destOrd="0" presId="urn:microsoft.com/office/officeart/2005/8/layout/default"/>
    <dgm:cxn modelId="{2DEDB4A8-C56A-4084-A99E-635A55372A20}" type="presParOf" srcId="{4F857FE0-A490-416A-AB44-AF921ADEFDC2}" destId="{21649447-6748-45DA-83CA-A72A1E62CA50}" srcOrd="6" destOrd="0" presId="urn:microsoft.com/office/officeart/2005/8/layout/default"/>
    <dgm:cxn modelId="{04E856D5-7714-4842-8778-AE08B084A3FA}" type="presParOf" srcId="{4F857FE0-A490-416A-AB44-AF921ADEFDC2}" destId="{B7489F9A-C88B-4B09-A069-65E8876EE3B2}" srcOrd="7" destOrd="0" presId="urn:microsoft.com/office/officeart/2005/8/layout/default"/>
    <dgm:cxn modelId="{E47CE378-B516-4F3D-8837-C67ABE6DEA98}" type="presParOf" srcId="{4F857FE0-A490-416A-AB44-AF921ADEFDC2}" destId="{7BE213F3-F328-4968-BA4F-4185A4462185}" srcOrd="8" destOrd="0" presId="urn:microsoft.com/office/officeart/2005/8/layout/default"/>
    <dgm:cxn modelId="{88F180C3-10C2-4913-9CCF-AA94CF11ECD3}" type="presParOf" srcId="{4F857FE0-A490-416A-AB44-AF921ADEFDC2}" destId="{45C9F2EB-8B03-4A56-9D74-4B33623B4CF0}" srcOrd="9" destOrd="0" presId="urn:microsoft.com/office/officeart/2005/8/layout/default"/>
    <dgm:cxn modelId="{616F9C21-A487-4559-9A94-096BF2F125F0}" type="presParOf" srcId="{4F857FE0-A490-416A-AB44-AF921ADEFDC2}" destId="{9EC357FC-03AD-474F-B9B0-53F7E5302771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0.24058</cdr:x>
      <cdr:y>0.0499</cdr:y>
    </cdr:from>
    <cdr:to>
      <cdr:x>0.35169</cdr:x>
      <cdr:y>0.11454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62296" y="257026"/>
          <a:ext cx="894174" cy="291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 smtClean="0"/>
        </a:p>
      </cdr:txBody>
    </cdr:sp>
  </cdr:relSizeAnchor>
  <cdr:relSizeAnchor xmlns:cdr="http://schemas.openxmlformats.org/drawingml/2006/chartDrawing">
    <cdr:from>
      <cdr:x>0.40025</cdr:x>
      <cdr:y>0.25713</cdr:y>
    </cdr:from>
    <cdr:to>
      <cdr:x>0.51136</cdr:x>
      <cdr:y>0.46141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22712" y="11807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0.45908</cdr:x>
      <cdr:y>0.06198</cdr:y>
    </cdr:from>
    <cdr:to>
      <cdr:x>0.57019</cdr:x>
      <cdr:y>0.14228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22720" y="310050"/>
          <a:ext cx="894174" cy="3641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 smtClean="0"/>
        </a:p>
      </cdr:txBody>
    </cdr:sp>
  </cdr:relSizeAnchor>
  <cdr:relSizeAnchor xmlns:cdr="http://schemas.openxmlformats.org/drawingml/2006/chartDrawing">
    <cdr:from>
      <cdr:x>0.01801</cdr:x>
      <cdr:y>0.00482</cdr:y>
    </cdr:from>
    <cdr:to>
      <cdr:x>0.1645</cdr:x>
      <cdr:y>0.06396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4360" y="2860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тыс. рублей</a:t>
          </a:r>
          <a:endParaRPr lang="ru-RU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D8971-D062-4E30-B00A-081D721D9566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83B36-837B-4F19-AFE0-5D2F95818C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61252-4ADB-484F-B764-1DC33EE3EA25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BD507-81FD-405F-B041-E8C6D8981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03DE-B73A-4609-A18F-4F18DE68FCD0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F7E7-2441-4675-8EE7-4CCF160FC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A56F5-EF3F-4B5C-A0BE-FE035C585501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DAE8-9835-48AB-B613-3511B5E1B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4B19-C38E-4286-B4AE-4D684B6077F7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44AC-9AFB-420E-A331-ABB6B4F8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660D-E137-4907-B2E7-153B857A18EF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D8A2-B880-4DE5-9D3A-2D36E98CD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C617-40CD-4A3A-AB77-85F56DA28A13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4DBAB-218F-4FE1-9881-A2B55C61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0A2A0-66F5-4353-BA2C-66A8FE507002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1E31-7D67-4D13-BBAD-D5B187D91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A1EA4-E398-4E4F-B4CC-AAB6E7CE4B42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0FF8B-4187-41F0-B24A-78F57B86E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C5A63-EA99-4D4A-9914-AD1D75CAAACC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2F5B-5054-43BE-B591-7399601D7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62AB6-D43D-4F45-BA4C-F280C8B18929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D804-F186-41C5-8423-997593C30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12454-138F-457C-837C-CBC16B5FC8A0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01D0-3545-46F5-B726-5F748B785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034EA4-79F7-45E1-84E6-971E26AE06E5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0E7347-72EB-414F-8F93-22273D4AF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642938"/>
            <a:ext cx="7600950" cy="4929187"/>
          </a:xfrm>
          <a:solidFill>
            <a:schemeClr val="accent4">
              <a:lumMod val="60000"/>
              <a:lumOff val="4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DejaVu Serif Condensed" pitchFamily="18" charset="0"/>
                <a:ea typeface="DejaVu Serif Condensed" pitchFamily="18" charset="0"/>
              </a:rPr>
              <a:t>Исполнение бюджета Зерноградского городского поселения Зерноградского района за 2015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Структура расходов бюджета Зерноградского городского поселения Зерноградского района в </a:t>
            </a:r>
            <a:r>
              <a:rPr lang="ru-RU" sz="3200" dirty="0" smtClean="0"/>
              <a:t>2015 </a:t>
            </a:r>
            <a:r>
              <a:rPr lang="ru-RU" sz="3200" dirty="0" smtClean="0"/>
              <a:t>году – </a:t>
            </a:r>
            <a:r>
              <a:rPr lang="ru-RU" sz="3200" dirty="0" smtClean="0"/>
              <a:t>92247,1 </a:t>
            </a:r>
            <a:r>
              <a:rPr lang="ru-RU" sz="3200" dirty="0" smtClean="0"/>
              <a:t>тыс. рублей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Динамика расходов бюджета Зерноградского городского поселения Зерноградского района на культуру, кинематографию</a:t>
            </a:r>
          </a:p>
        </p:txBody>
      </p:sp>
      <p:graphicFrame>
        <p:nvGraphicFramePr>
          <p:cNvPr id="819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8463" y="1649413"/>
          <a:ext cx="8307387" cy="4183062"/>
        </p:xfrm>
        <a:graphic>
          <a:graphicData uri="http://schemas.openxmlformats.org/presentationml/2006/ole">
            <p:oleObj spid="_x0000_s8194" name="Worksheet" r:id="rId3" imgW="6905504" imgH="3476478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Расходы на жилищно-коммунальное хозяйство</a:t>
            </a:r>
          </a:p>
        </p:txBody>
      </p:sp>
      <p:graphicFrame>
        <p:nvGraphicFramePr>
          <p:cNvPr id="9218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320088" cy="4251325"/>
        </p:xfrm>
        <a:graphic>
          <a:graphicData uri="http://schemas.openxmlformats.org/presentationml/2006/ole">
            <p:oleObj spid="_x0000_s9218" name="Worksheet" r:id="rId3" imgW="8315241" imgH="424800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Динамика расходов бюджета Зерноградского городского поселения на дорожное хозяйство</a:t>
            </a:r>
          </a:p>
        </p:txBody>
      </p:sp>
      <p:graphicFrame>
        <p:nvGraphicFramePr>
          <p:cNvPr id="10242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3550" y="1603375"/>
          <a:ext cx="8345488" cy="4249738"/>
        </p:xfrm>
        <a:graphic>
          <a:graphicData uri="http://schemas.openxmlformats.org/presentationml/2006/ole">
            <p:oleObj spid="_x0000_s10242" name="Worksheet" r:id="rId3" imgW="8344012" imgH="424800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Физическая культура и спорт</a:t>
            </a:r>
          </a:p>
        </p:txBody>
      </p:sp>
      <p:graphicFrame>
        <p:nvGraphicFramePr>
          <p:cNvPr id="1126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088313" cy="4249738"/>
        </p:xfrm>
        <a:graphic>
          <a:graphicData uri="http://schemas.openxmlformats.org/presentationml/2006/ole">
            <p:oleObj spid="_x0000_s11266" name="Worksheet" r:id="rId3" imgW="8086753" imgH="424800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3200" smtClean="0"/>
              <a:t>Динамика доходов бюджета Зерноградского городского поселения Зерноградского района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93800" y="2025650"/>
          <a:ext cx="6831013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Динамика доходов бюджета Зерноградского городского поселения Зерноградского района в 2012-2015 гг.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33388" y="1587500"/>
          <a:ext cx="8075612" cy="444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42938" y="0"/>
            <a:ext cx="8043862" cy="1928813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2800" dirty="0" smtClean="0"/>
              <a:t>Объем налоговых и неналоговых доходов бюджета Зерноградского городского поселения Зерноградского района в 2015 году составил 78809,5 тыс. 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Динамика собственных доходов бюджета Зерноградского городского поселения Зерноградского района </a:t>
            </a:r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88" y="1763713"/>
          <a:ext cx="8307387" cy="3695700"/>
        </p:xfrm>
        <a:graphic>
          <a:graphicData uri="http://schemas.openxmlformats.org/presentationml/2006/ole">
            <p:oleObj spid="_x0000_s3074" name="Worksheet" r:id="rId3" imgW="5867437" imgH="26099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Структура налоговых доходов бюджета Зерноградского городского поселения Зерноградского района в 2015 году 67780,5 тыс. рублей </a:t>
            </a:r>
          </a:p>
        </p:txBody>
      </p:sp>
      <p:graphicFrame>
        <p:nvGraphicFramePr>
          <p:cNvPr id="40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417513" y="1546225"/>
          <a:ext cx="8245475" cy="4068763"/>
        </p:xfrm>
        <a:graphic>
          <a:graphicData uri="http://schemas.openxmlformats.org/presentationml/2006/ole">
            <p:oleObj spid="_x0000_s4098" name="Worksheet" r:id="rId3" imgW="5810231" imgH="286717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dirty="0" smtClean="0"/>
              <a:t>Объем налоговых и неналоговых доходов бюджета Зерноградского городского поселения Зерноградского района в </a:t>
            </a:r>
            <a:r>
              <a:rPr lang="ru-RU" sz="2400" dirty="0" smtClean="0"/>
              <a:t>2015 </a:t>
            </a:r>
            <a:r>
              <a:rPr lang="ru-RU" sz="2400" dirty="0" smtClean="0"/>
              <a:t>году  составил </a:t>
            </a:r>
            <a:r>
              <a:rPr lang="ru-RU" sz="2400" dirty="0" smtClean="0"/>
              <a:t>78809,5 </a:t>
            </a:r>
            <a:r>
              <a:rPr lang="ru-RU" sz="2400" dirty="0" smtClean="0"/>
              <a:t>тыс. рублей 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6738" y="1855788"/>
          <a:ext cx="8216900" cy="3976687"/>
        </p:xfrm>
        <a:graphic>
          <a:graphicData uri="http://schemas.openxmlformats.org/presentationml/2006/ole">
            <p:oleObj spid="_x0000_s5122" name="Worksheet" r:id="rId3" imgW="8934469" imgH="43244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Динамика расходов бюджета Зерноградского городского поселения Зерноградского района в </a:t>
            </a:r>
            <a:r>
              <a:rPr lang="ru-RU" sz="2800" dirty="0" smtClean="0"/>
              <a:t>2012-2015 </a:t>
            </a:r>
            <a:r>
              <a:rPr lang="ru-RU" sz="2800" dirty="0" smtClean="0"/>
              <a:t>гг.</a:t>
            </a: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8950" y="1668463"/>
          <a:ext cx="8164513" cy="3940175"/>
        </p:xfrm>
        <a:graphic>
          <a:graphicData uri="http://schemas.openxmlformats.org/presentationml/2006/ole">
            <p:oleObj spid="_x0000_s6146" name="Worksheet" r:id="rId3" imgW="5762727" imgH="278144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Динамика расходов бюджета Зерноградского городского поселения Зерноградского района на реализацию муниципальных  программ </a:t>
            </a:r>
          </a:p>
        </p:txBody>
      </p:sp>
      <p:graphicFrame>
        <p:nvGraphicFramePr>
          <p:cNvPr id="7170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835150"/>
          <a:ext cx="8307388" cy="3681413"/>
        </p:xfrm>
        <a:graphic>
          <a:graphicData uri="http://schemas.openxmlformats.org/presentationml/2006/ole">
            <p:oleObj spid="_x0000_s7170" name="Worksheet" r:id="rId3" imgW="5867437" imgH="2600435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245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Лист Microsoft Office Excel 97-2003</vt:lpstr>
      <vt:lpstr>Исполнение бюджета Зерноградского городского поселения Зерноградского района за 2015 год</vt:lpstr>
      <vt:lpstr>Динамика доходов бюджета Зерноградского городского поселения Зерноградского района </vt:lpstr>
      <vt:lpstr>Динамика доходов бюджета Зерноградского городского поселения Зерноградского района в 2012-2015 гг.</vt:lpstr>
      <vt:lpstr>Объем налоговых и неналоговых доходов бюджета Зерноградского городского поселения Зерноградского района в 2015 году составил 78809,5 тыс. рублей</vt:lpstr>
      <vt:lpstr>Динамика собственных доходов бюджета Зерноградского городского поселения Зерноградского района </vt:lpstr>
      <vt:lpstr>Структура налоговых доходов бюджета Зерноградского городского поселения Зерноградского района в 2015 году 67780,5 тыс. рублей </vt:lpstr>
      <vt:lpstr>Объем налоговых и неналоговых доходов бюджета Зерноградского городского поселения Зерноградского района в 2015 году  составил 78809,5 тыс. рублей </vt:lpstr>
      <vt:lpstr>Динамика расходов бюджета Зерноградского городского поселения Зерноградского района в 2012-2015 гг.</vt:lpstr>
      <vt:lpstr>Динамика расходов бюджета Зерноградского городского поселения Зерноградского района на реализацию муниципальных  программ </vt:lpstr>
      <vt:lpstr>Структура расходов бюджета Зерноградского городского поселения Зерноградского района в 2015 году – 92247,1 тыс. рублей </vt:lpstr>
      <vt:lpstr>Динамика расходов бюджета Зерноградского городского поселения Зерноградского района на культуру, кинематографию</vt:lpstr>
      <vt:lpstr>Расходы на жилищно-коммунальное хозяйство</vt:lpstr>
      <vt:lpstr>Динамика расходов бюджета Зерноградского городского поселения на дорожное хозяйство</vt:lpstr>
      <vt:lpstr>Физическая культура и спорт</vt:lpstr>
    </vt:vector>
  </TitlesOfParts>
  <Company>Администрация Зерноградского городского поселения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Зерноградского городского поселения</dc:title>
  <dc:creator>Пользователь</dc:creator>
  <cp:lastModifiedBy>Пользователь</cp:lastModifiedBy>
  <cp:revision>91</cp:revision>
  <dcterms:created xsi:type="dcterms:W3CDTF">2014-05-06T10:38:29Z</dcterms:created>
  <dcterms:modified xsi:type="dcterms:W3CDTF">2016-02-04T11:46:11Z</dcterms:modified>
</cp:coreProperties>
</file>